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ek Colley" initials="DC" lastIdx="1" clrIdx="0">
    <p:extLst>
      <p:ext uri="{19B8F6BF-5375-455C-9EA6-DF929625EA0E}">
        <p15:presenceInfo xmlns:p15="http://schemas.microsoft.com/office/powerpoint/2012/main" userId="Derek Col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6" d="100"/>
          <a:sy n="36" d="100"/>
        </p:scale>
        <p:origin x="18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2545C-2E9B-4C73-9834-7138EDA37FC0}" type="datetimeFigureOut">
              <a:rPr lang="en-GB" smtClean="0"/>
              <a:t>20/09/2021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B6A09-6E32-4B7C-8455-7ADF57BB08FB}" type="slidenum">
              <a:rPr lang="en-GB" smtClean="0"/>
              <a:t>‹#›</a:t>
            </a:fld>
            <a:endParaRPr lang="en-GB"/>
          </a:p>
        </p:txBody>
      </p:sp>
    </p:spTree>
    <p:extLst>
      <p:ext uri="{BB962C8B-B14F-4D97-AF65-F5344CB8AC3E}">
        <p14:creationId xmlns:p14="http://schemas.microsoft.com/office/powerpoint/2010/main" val="1520959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818B6-1E49-4563-848B-B982629729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2382B5-3CBA-43C2-BC45-F6231985C1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1CCC40-CC9C-4F89-9BA8-29532EBB2B36}"/>
              </a:ext>
            </a:extLst>
          </p:cNvPr>
          <p:cNvSpPr>
            <a:spLocks noGrp="1"/>
          </p:cNvSpPr>
          <p:nvPr>
            <p:ph type="dt" sz="half" idx="10"/>
          </p:nvPr>
        </p:nvSpPr>
        <p:spPr/>
        <p:txBody>
          <a:bodyPr/>
          <a:lstStyle/>
          <a:p>
            <a:fld id="{999A4E46-4396-4C33-9016-DE454F151E9A}" type="datetime1">
              <a:rPr lang="en-GB" smtClean="0"/>
              <a:t>20/09/2021</a:t>
            </a:fld>
            <a:endParaRPr lang="en-GB"/>
          </a:p>
        </p:txBody>
      </p:sp>
      <p:sp>
        <p:nvSpPr>
          <p:cNvPr id="5" name="Footer Placeholder 4">
            <a:extLst>
              <a:ext uri="{FF2B5EF4-FFF2-40B4-BE49-F238E27FC236}">
                <a16:creationId xmlns:a16="http://schemas.microsoft.com/office/drawing/2014/main" id="{EE647164-E6E6-4B60-A44D-071A496D1C01}"/>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6" name="Slide Number Placeholder 5">
            <a:extLst>
              <a:ext uri="{FF2B5EF4-FFF2-40B4-BE49-F238E27FC236}">
                <a16:creationId xmlns:a16="http://schemas.microsoft.com/office/drawing/2014/main" id="{70E87EAF-723A-4C11-A4D2-C0104FE5DC1E}"/>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373857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F0B16-77BB-45DE-8184-21D20F8380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AAF30C-B743-4E18-AD77-67D53A7F6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5771992-79CD-4408-8D1A-E17884E85CE7}"/>
              </a:ext>
            </a:extLst>
          </p:cNvPr>
          <p:cNvSpPr>
            <a:spLocks noGrp="1"/>
          </p:cNvSpPr>
          <p:nvPr>
            <p:ph type="dt" sz="half" idx="10"/>
          </p:nvPr>
        </p:nvSpPr>
        <p:spPr/>
        <p:txBody>
          <a:bodyPr/>
          <a:lstStyle/>
          <a:p>
            <a:fld id="{22A73DD2-064A-4E4E-AD1E-70832A427425}" type="datetime1">
              <a:rPr lang="en-GB" smtClean="0"/>
              <a:t>20/09/2021</a:t>
            </a:fld>
            <a:endParaRPr lang="en-GB"/>
          </a:p>
        </p:txBody>
      </p:sp>
      <p:sp>
        <p:nvSpPr>
          <p:cNvPr id="5" name="Footer Placeholder 4">
            <a:extLst>
              <a:ext uri="{FF2B5EF4-FFF2-40B4-BE49-F238E27FC236}">
                <a16:creationId xmlns:a16="http://schemas.microsoft.com/office/drawing/2014/main" id="{94226C17-810D-4E8E-8C1C-25ED2AE9451D}"/>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6" name="Slide Number Placeholder 5">
            <a:extLst>
              <a:ext uri="{FF2B5EF4-FFF2-40B4-BE49-F238E27FC236}">
                <a16:creationId xmlns:a16="http://schemas.microsoft.com/office/drawing/2014/main" id="{B1972ED8-1DC7-494A-847F-8A0B27ECC9A5}"/>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151468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13D796-6D2F-40A2-982D-15E3A6A227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03E9E5-2391-4864-AB10-08ACF1637A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45D4D3-25E0-4FE5-AADB-74FE725929EE}"/>
              </a:ext>
            </a:extLst>
          </p:cNvPr>
          <p:cNvSpPr>
            <a:spLocks noGrp="1"/>
          </p:cNvSpPr>
          <p:nvPr>
            <p:ph type="dt" sz="half" idx="10"/>
          </p:nvPr>
        </p:nvSpPr>
        <p:spPr/>
        <p:txBody>
          <a:bodyPr/>
          <a:lstStyle/>
          <a:p>
            <a:fld id="{A90ACD27-F53C-4A9B-859C-6732A717F6BC}" type="datetime1">
              <a:rPr lang="en-GB" smtClean="0"/>
              <a:t>20/09/2021</a:t>
            </a:fld>
            <a:endParaRPr lang="en-GB"/>
          </a:p>
        </p:txBody>
      </p:sp>
      <p:sp>
        <p:nvSpPr>
          <p:cNvPr id="5" name="Footer Placeholder 4">
            <a:extLst>
              <a:ext uri="{FF2B5EF4-FFF2-40B4-BE49-F238E27FC236}">
                <a16:creationId xmlns:a16="http://schemas.microsoft.com/office/drawing/2014/main" id="{8B5717F3-228B-48E2-9551-BEE8AC8C39FE}"/>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6" name="Slide Number Placeholder 5">
            <a:extLst>
              <a:ext uri="{FF2B5EF4-FFF2-40B4-BE49-F238E27FC236}">
                <a16:creationId xmlns:a16="http://schemas.microsoft.com/office/drawing/2014/main" id="{B40EA3AF-B598-4838-A922-C8112276582C}"/>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340424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1A62D-943B-4B70-96BA-8E7E0B3282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8FB565-7D8F-47B7-BFBB-E273F5888D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E3EFEE-A2F5-411A-BABC-B67D5881BEF2}"/>
              </a:ext>
            </a:extLst>
          </p:cNvPr>
          <p:cNvSpPr>
            <a:spLocks noGrp="1"/>
          </p:cNvSpPr>
          <p:nvPr>
            <p:ph type="dt" sz="half" idx="10"/>
          </p:nvPr>
        </p:nvSpPr>
        <p:spPr/>
        <p:txBody>
          <a:bodyPr/>
          <a:lstStyle/>
          <a:p>
            <a:fld id="{F0318E15-28B6-4983-8C82-2DDDFA0E4986}" type="datetime1">
              <a:rPr lang="en-GB" smtClean="0"/>
              <a:t>20/09/2021</a:t>
            </a:fld>
            <a:endParaRPr lang="en-GB"/>
          </a:p>
        </p:txBody>
      </p:sp>
      <p:sp>
        <p:nvSpPr>
          <p:cNvPr id="5" name="Footer Placeholder 4">
            <a:extLst>
              <a:ext uri="{FF2B5EF4-FFF2-40B4-BE49-F238E27FC236}">
                <a16:creationId xmlns:a16="http://schemas.microsoft.com/office/drawing/2014/main" id="{E4176190-D83C-41E6-8145-912CC4E682AA}"/>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6" name="Slide Number Placeholder 5">
            <a:extLst>
              <a:ext uri="{FF2B5EF4-FFF2-40B4-BE49-F238E27FC236}">
                <a16:creationId xmlns:a16="http://schemas.microsoft.com/office/drawing/2014/main" id="{EB95D9CA-A7A8-4B0A-B589-F89DDB4D27C1}"/>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2520674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F16F4-3CC0-4A80-A026-F4F48493C7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89A65A-377A-4427-93C8-47F073A371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6E05A6-82C9-46AF-9EA4-978E6C428617}"/>
              </a:ext>
            </a:extLst>
          </p:cNvPr>
          <p:cNvSpPr>
            <a:spLocks noGrp="1"/>
          </p:cNvSpPr>
          <p:nvPr>
            <p:ph type="dt" sz="half" idx="10"/>
          </p:nvPr>
        </p:nvSpPr>
        <p:spPr/>
        <p:txBody>
          <a:bodyPr/>
          <a:lstStyle/>
          <a:p>
            <a:fld id="{0691B584-5308-47A2-99EC-F047C541E995}" type="datetime1">
              <a:rPr lang="en-GB" smtClean="0"/>
              <a:t>20/09/2021</a:t>
            </a:fld>
            <a:endParaRPr lang="en-GB"/>
          </a:p>
        </p:txBody>
      </p:sp>
      <p:sp>
        <p:nvSpPr>
          <p:cNvPr id="5" name="Footer Placeholder 4">
            <a:extLst>
              <a:ext uri="{FF2B5EF4-FFF2-40B4-BE49-F238E27FC236}">
                <a16:creationId xmlns:a16="http://schemas.microsoft.com/office/drawing/2014/main" id="{C277894B-FA1F-442E-90A6-791D6DEFEB44}"/>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6" name="Slide Number Placeholder 5">
            <a:extLst>
              <a:ext uri="{FF2B5EF4-FFF2-40B4-BE49-F238E27FC236}">
                <a16:creationId xmlns:a16="http://schemas.microsoft.com/office/drawing/2014/main" id="{7D7215F9-5F4A-4414-B1C0-536FD649104F}"/>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142035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B275-EDEE-4B2A-9B4E-30884D782A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FD9461-FB7F-4038-A4BD-46AFF08140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500615-2A40-480A-961D-4B0CF65F1C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91698A-1D09-46D4-8925-5686EEFD5301}"/>
              </a:ext>
            </a:extLst>
          </p:cNvPr>
          <p:cNvSpPr>
            <a:spLocks noGrp="1"/>
          </p:cNvSpPr>
          <p:nvPr>
            <p:ph type="dt" sz="half" idx="10"/>
          </p:nvPr>
        </p:nvSpPr>
        <p:spPr/>
        <p:txBody>
          <a:bodyPr/>
          <a:lstStyle/>
          <a:p>
            <a:fld id="{8314D64B-EF3E-4E2B-BCD8-472998E8A08A}" type="datetime1">
              <a:rPr lang="en-GB" smtClean="0"/>
              <a:t>20/09/2021</a:t>
            </a:fld>
            <a:endParaRPr lang="en-GB"/>
          </a:p>
        </p:txBody>
      </p:sp>
      <p:sp>
        <p:nvSpPr>
          <p:cNvPr id="6" name="Footer Placeholder 5">
            <a:extLst>
              <a:ext uri="{FF2B5EF4-FFF2-40B4-BE49-F238E27FC236}">
                <a16:creationId xmlns:a16="http://schemas.microsoft.com/office/drawing/2014/main" id="{D1658136-E5D6-4260-93F6-C545D3F36868}"/>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7" name="Slide Number Placeholder 6">
            <a:extLst>
              <a:ext uri="{FF2B5EF4-FFF2-40B4-BE49-F238E27FC236}">
                <a16:creationId xmlns:a16="http://schemas.microsoft.com/office/drawing/2014/main" id="{999B6BC1-D3E5-4730-BD70-96DA4131D2CC}"/>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293631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1C86-8436-4D97-94FF-959DDC2549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CAA977-61F6-4311-82AA-423864A364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A71FFD-E689-4E3A-851F-7F5C246BDA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FD43CAB-5173-4240-815A-5D0D456857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E6C910-E49E-4B82-ACC7-0BED21A051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842C39-526E-406E-9B37-F864A66F7CDD}"/>
              </a:ext>
            </a:extLst>
          </p:cNvPr>
          <p:cNvSpPr>
            <a:spLocks noGrp="1"/>
          </p:cNvSpPr>
          <p:nvPr>
            <p:ph type="dt" sz="half" idx="10"/>
          </p:nvPr>
        </p:nvSpPr>
        <p:spPr/>
        <p:txBody>
          <a:bodyPr/>
          <a:lstStyle/>
          <a:p>
            <a:fld id="{295DAD26-CFB9-4BE1-A6CD-B80B76B286D9}" type="datetime1">
              <a:rPr lang="en-GB" smtClean="0"/>
              <a:t>20/09/2021</a:t>
            </a:fld>
            <a:endParaRPr lang="en-GB"/>
          </a:p>
        </p:txBody>
      </p:sp>
      <p:sp>
        <p:nvSpPr>
          <p:cNvPr id="8" name="Footer Placeholder 7">
            <a:extLst>
              <a:ext uri="{FF2B5EF4-FFF2-40B4-BE49-F238E27FC236}">
                <a16:creationId xmlns:a16="http://schemas.microsoft.com/office/drawing/2014/main" id="{D357C80F-7EE7-462F-9C85-B09805BB6190}"/>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9" name="Slide Number Placeholder 8">
            <a:extLst>
              <a:ext uri="{FF2B5EF4-FFF2-40B4-BE49-F238E27FC236}">
                <a16:creationId xmlns:a16="http://schemas.microsoft.com/office/drawing/2014/main" id="{53CF8912-1BC9-475A-9247-8F8AC2B6ACF3}"/>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426069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FBFE3-DBB7-43A2-8B30-78EB5249874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230408-5ED6-49F3-80C5-F1D7B791417B}"/>
              </a:ext>
            </a:extLst>
          </p:cNvPr>
          <p:cNvSpPr>
            <a:spLocks noGrp="1"/>
          </p:cNvSpPr>
          <p:nvPr>
            <p:ph type="dt" sz="half" idx="10"/>
          </p:nvPr>
        </p:nvSpPr>
        <p:spPr/>
        <p:txBody>
          <a:bodyPr/>
          <a:lstStyle/>
          <a:p>
            <a:fld id="{F5C48C78-2D74-48E8-8466-69A5D76773FA}" type="datetime1">
              <a:rPr lang="en-GB" smtClean="0"/>
              <a:t>20/09/2021</a:t>
            </a:fld>
            <a:endParaRPr lang="en-GB"/>
          </a:p>
        </p:txBody>
      </p:sp>
      <p:sp>
        <p:nvSpPr>
          <p:cNvPr id="4" name="Footer Placeholder 3">
            <a:extLst>
              <a:ext uri="{FF2B5EF4-FFF2-40B4-BE49-F238E27FC236}">
                <a16:creationId xmlns:a16="http://schemas.microsoft.com/office/drawing/2014/main" id="{14358942-A6AF-469E-821D-7DBA72E9DAC6}"/>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Slide Number Placeholder 4">
            <a:extLst>
              <a:ext uri="{FF2B5EF4-FFF2-40B4-BE49-F238E27FC236}">
                <a16:creationId xmlns:a16="http://schemas.microsoft.com/office/drawing/2014/main" id="{BA325759-370E-4DED-99B2-00A6F26CD18A}"/>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22989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66C208-830E-4882-BC95-AB2543F2254B}"/>
              </a:ext>
            </a:extLst>
          </p:cNvPr>
          <p:cNvSpPr>
            <a:spLocks noGrp="1"/>
          </p:cNvSpPr>
          <p:nvPr>
            <p:ph type="dt" sz="half" idx="10"/>
          </p:nvPr>
        </p:nvSpPr>
        <p:spPr/>
        <p:txBody>
          <a:bodyPr/>
          <a:lstStyle/>
          <a:p>
            <a:fld id="{B7EE4204-409A-4F41-AAE9-6154CE8B7DB2}" type="datetime1">
              <a:rPr lang="en-GB" smtClean="0"/>
              <a:t>20/09/2021</a:t>
            </a:fld>
            <a:endParaRPr lang="en-GB"/>
          </a:p>
        </p:txBody>
      </p:sp>
      <p:sp>
        <p:nvSpPr>
          <p:cNvPr id="3" name="Footer Placeholder 2">
            <a:extLst>
              <a:ext uri="{FF2B5EF4-FFF2-40B4-BE49-F238E27FC236}">
                <a16:creationId xmlns:a16="http://schemas.microsoft.com/office/drawing/2014/main" id="{0039C32F-DD2B-4454-8F71-6ECFF9F12487}"/>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4" name="Slide Number Placeholder 3">
            <a:extLst>
              <a:ext uri="{FF2B5EF4-FFF2-40B4-BE49-F238E27FC236}">
                <a16:creationId xmlns:a16="http://schemas.microsoft.com/office/drawing/2014/main" id="{EDDB667C-D8F0-4D39-BABC-3EB83D226432}"/>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150749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184B5-F7AD-4372-9274-2440642763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733A762-4418-4D6C-AB4C-F36036F3A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2A021F-33A7-4743-BD40-9FA8A0B0A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C95C01-56E0-48D2-81E1-1E6025C850F4}"/>
              </a:ext>
            </a:extLst>
          </p:cNvPr>
          <p:cNvSpPr>
            <a:spLocks noGrp="1"/>
          </p:cNvSpPr>
          <p:nvPr>
            <p:ph type="dt" sz="half" idx="10"/>
          </p:nvPr>
        </p:nvSpPr>
        <p:spPr/>
        <p:txBody>
          <a:bodyPr/>
          <a:lstStyle/>
          <a:p>
            <a:fld id="{A0674C13-AA61-43D3-A15E-AC74041C2824}" type="datetime1">
              <a:rPr lang="en-GB" smtClean="0"/>
              <a:t>20/09/2021</a:t>
            </a:fld>
            <a:endParaRPr lang="en-GB"/>
          </a:p>
        </p:txBody>
      </p:sp>
      <p:sp>
        <p:nvSpPr>
          <p:cNvPr id="6" name="Footer Placeholder 5">
            <a:extLst>
              <a:ext uri="{FF2B5EF4-FFF2-40B4-BE49-F238E27FC236}">
                <a16:creationId xmlns:a16="http://schemas.microsoft.com/office/drawing/2014/main" id="{98511804-8496-4E04-86ED-48B5D11154D5}"/>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7" name="Slide Number Placeholder 6">
            <a:extLst>
              <a:ext uri="{FF2B5EF4-FFF2-40B4-BE49-F238E27FC236}">
                <a16:creationId xmlns:a16="http://schemas.microsoft.com/office/drawing/2014/main" id="{9C886B67-8E59-4911-BDC8-D1D66FB636D8}"/>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206198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86FF5-BCE8-418B-B043-99AA4044A5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A0A428-6E2C-4382-ACF9-878B648CA7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EA6A5D-EDA1-485D-9A1C-AE1A35D56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A3B602-A359-4805-B4ED-59E99D6BBDF8}"/>
              </a:ext>
            </a:extLst>
          </p:cNvPr>
          <p:cNvSpPr>
            <a:spLocks noGrp="1"/>
          </p:cNvSpPr>
          <p:nvPr>
            <p:ph type="dt" sz="half" idx="10"/>
          </p:nvPr>
        </p:nvSpPr>
        <p:spPr/>
        <p:txBody>
          <a:bodyPr/>
          <a:lstStyle/>
          <a:p>
            <a:fld id="{AA85A598-EBBF-4B16-9F6F-D5D8638C616E}" type="datetime1">
              <a:rPr lang="en-GB" smtClean="0"/>
              <a:t>20/09/2021</a:t>
            </a:fld>
            <a:endParaRPr lang="en-GB"/>
          </a:p>
        </p:txBody>
      </p:sp>
      <p:sp>
        <p:nvSpPr>
          <p:cNvPr id="6" name="Footer Placeholder 5">
            <a:extLst>
              <a:ext uri="{FF2B5EF4-FFF2-40B4-BE49-F238E27FC236}">
                <a16:creationId xmlns:a16="http://schemas.microsoft.com/office/drawing/2014/main" id="{417A8F44-11DB-4033-ACAD-DE7EA2175F2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7" name="Slide Number Placeholder 6">
            <a:extLst>
              <a:ext uri="{FF2B5EF4-FFF2-40B4-BE49-F238E27FC236}">
                <a16:creationId xmlns:a16="http://schemas.microsoft.com/office/drawing/2014/main" id="{1F5F84F2-1C48-4F7F-B45C-E8FA04FC3A82}"/>
              </a:ext>
            </a:extLst>
          </p:cNvPr>
          <p:cNvSpPr>
            <a:spLocks noGrp="1"/>
          </p:cNvSpPr>
          <p:nvPr>
            <p:ph type="sldNum" sz="quarter" idx="12"/>
          </p:nvPr>
        </p:nvSpPr>
        <p:spPr/>
        <p:txBody>
          <a:bodyPr/>
          <a:lstStyle/>
          <a:p>
            <a:fld id="{C61C4B10-5F53-4DB6-997F-8C7E9B4E7AFF}" type="slidenum">
              <a:rPr lang="en-GB" smtClean="0"/>
              <a:t>‹#›</a:t>
            </a:fld>
            <a:endParaRPr lang="en-GB"/>
          </a:p>
        </p:txBody>
      </p:sp>
    </p:spTree>
    <p:extLst>
      <p:ext uri="{BB962C8B-B14F-4D97-AF65-F5344CB8AC3E}">
        <p14:creationId xmlns:p14="http://schemas.microsoft.com/office/powerpoint/2010/main" val="370188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1BA5F3-FFE9-46BA-A494-9343E505C4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A6F878-556B-4DE2-8784-B489ADB2D3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E9C175-848B-4AE1-8FC7-A6F0CCE01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1EEB0A-9379-4F86-ACE3-FA7C8ACF5F51}" type="datetime1">
              <a:rPr lang="en-GB" smtClean="0"/>
              <a:t>20/09/2021</a:t>
            </a:fld>
            <a:endParaRPr lang="en-GB"/>
          </a:p>
        </p:txBody>
      </p:sp>
      <p:sp>
        <p:nvSpPr>
          <p:cNvPr id="5" name="Footer Placeholder 4">
            <a:extLst>
              <a:ext uri="{FF2B5EF4-FFF2-40B4-BE49-F238E27FC236}">
                <a16:creationId xmlns:a16="http://schemas.microsoft.com/office/drawing/2014/main" id="{016B4903-548C-4E42-B2DB-CEC19A3821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 Derek Colley | Set-based Thinking Lecture Series | Lecture 1</a:t>
            </a:r>
            <a:endParaRPr lang="en-GB"/>
          </a:p>
        </p:txBody>
      </p:sp>
      <p:sp>
        <p:nvSpPr>
          <p:cNvPr id="6" name="Slide Number Placeholder 5">
            <a:extLst>
              <a:ext uri="{FF2B5EF4-FFF2-40B4-BE49-F238E27FC236}">
                <a16:creationId xmlns:a16="http://schemas.microsoft.com/office/drawing/2014/main" id="{ED576D05-94D5-4FBF-9371-5A20C342E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C4B10-5F53-4DB6-997F-8C7E9B4E7AFF}" type="slidenum">
              <a:rPr lang="en-GB" smtClean="0"/>
              <a:t>‹#›</a:t>
            </a:fld>
            <a:endParaRPr lang="en-GB"/>
          </a:p>
        </p:txBody>
      </p:sp>
    </p:spTree>
    <p:extLst>
      <p:ext uri="{BB962C8B-B14F-4D97-AF65-F5344CB8AC3E}">
        <p14:creationId xmlns:p14="http://schemas.microsoft.com/office/powerpoint/2010/main" val="229601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erekcolley.co.uk/" TargetMode="External"/><Relationship Id="rId2" Type="http://schemas.openxmlformats.org/officeDocument/2006/relationships/hyperlink" Target="mailto:dcolleysql@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ikipedia.org/wiki/Georg_Cantor"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eb.mat.bham.ac.uk/R.W.Kaye/logic/settheory.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6D2C0B-7AAF-4520-8711-17D4CD484612}"/>
              </a:ext>
            </a:extLst>
          </p:cNvPr>
          <p:cNvSpPr txBox="1"/>
          <p:nvPr/>
        </p:nvSpPr>
        <p:spPr>
          <a:xfrm>
            <a:off x="3791740" y="1951672"/>
            <a:ext cx="3881191" cy="3877985"/>
          </a:xfrm>
          <a:prstGeom prst="rect">
            <a:avLst/>
          </a:prstGeom>
          <a:noFill/>
        </p:spPr>
        <p:txBody>
          <a:bodyPr wrap="none" rtlCol="0">
            <a:spAutoFit/>
          </a:bodyPr>
          <a:lstStyle/>
          <a:p>
            <a:pPr algn="ctr"/>
            <a:r>
              <a:rPr lang="en-GB" b="1" dirty="0">
                <a:latin typeface="CMU Serif" panose="02000603000000000000" pitchFamily="2" charset="0"/>
                <a:ea typeface="CMU Serif" panose="02000603000000000000" pitchFamily="2" charset="0"/>
                <a:cs typeface="CMU Serif" panose="02000603000000000000" pitchFamily="2" charset="0"/>
              </a:rPr>
              <a:t>Set-based Thinking</a:t>
            </a:r>
          </a:p>
          <a:p>
            <a:pPr algn="ctr"/>
            <a:endParaRPr lang="en-GB" b="1" dirty="0">
              <a:latin typeface="CMU Serif" panose="02000603000000000000" pitchFamily="2" charset="0"/>
              <a:ea typeface="CMU Serif" panose="02000603000000000000" pitchFamily="2" charset="0"/>
              <a:cs typeface="CMU Serif" panose="02000603000000000000" pitchFamily="2" charset="0"/>
            </a:endParaRPr>
          </a:p>
          <a:p>
            <a:pPr algn="ctr"/>
            <a:r>
              <a:rPr lang="en-GB" b="1" dirty="0">
                <a:latin typeface="CMU Serif" panose="02000603000000000000" pitchFamily="2" charset="0"/>
                <a:ea typeface="CMU Serif" panose="02000603000000000000" pitchFamily="2" charset="0"/>
                <a:cs typeface="CMU Serif" panose="02000603000000000000" pitchFamily="2" charset="0"/>
              </a:rPr>
              <a:t>Lecture Series</a:t>
            </a:r>
          </a:p>
          <a:p>
            <a:pPr algn="ctr"/>
            <a:endParaRPr lang="en-GB" dirty="0">
              <a:latin typeface="CMU Serif" panose="02000603000000000000" pitchFamily="2" charset="0"/>
              <a:ea typeface="CMU Serif" panose="02000603000000000000" pitchFamily="2" charset="0"/>
              <a:cs typeface="CMU Serif" panose="02000603000000000000" pitchFamily="2" charset="0"/>
            </a:endParaRPr>
          </a:p>
          <a:p>
            <a:pPr algn="ctr"/>
            <a:endParaRPr lang="en-GB" dirty="0">
              <a:latin typeface="CMU Serif" panose="02000603000000000000" pitchFamily="2" charset="0"/>
              <a:ea typeface="CMU Serif" panose="02000603000000000000" pitchFamily="2" charset="0"/>
              <a:cs typeface="CMU Serif" panose="02000603000000000000" pitchFamily="2" charset="0"/>
            </a:endParaRPr>
          </a:p>
          <a:p>
            <a:pPr algn="ctr"/>
            <a:r>
              <a:rPr lang="en-GB" dirty="0">
                <a:latin typeface="CMU Serif" panose="02000603000000000000" pitchFamily="2" charset="0"/>
                <a:ea typeface="CMU Serif" panose="02000603000000000000" pitchFamily="2" charset="0"/>
                <a:cs typeface="CMU Serif" panose="02000603000000000000" pitchFamily="2" charset="0"/>
              </a:rPr>
              <a:t>Dr. Derek A. Colley</a:t>
            </a:r>
          </a:p>
          <a:p>
            <a:pPr algn="ctr"/>
            <a:r>
              <a:rPr lang="en-GB" sz="1200" dirty="0">
                <a:latin typeface="CMU Serif" panose="02000603000000000000" pitchFamily="2" charset="0"/>
                <a:ea typeface="CMU Serif" panose="02000603000000000000" pitchFamily="2" charset="0"/>
                <a:cs typeface="CMU Serif" panose="02000603000000000000" pitchFamily="2" charset="0"/>
              </a:rPr>
              <a:t>Ph.D. M.Sc. </a:t>
            </a:r>
            <a:r>
              <a:rPr lang="en-GB" sz="1200" dirty="0" err="1">
                <a:latin typeface="CMU Serif" panose="02000603000000000000" pitchFamily="2" charset="0"/>
                <a:ea typeface="CMU Serif" panose="02000603000000000000" pitchFamily="2" charset="0"/>
                <a:cs typeface="CMU Serif" panose="02000603000000000000" pitchFamily="2" charset="0"/>
              </a:rPr>
              <a:t>Pg.Dip</a:t>
            </a:r>
            <a:r>
              <a:rPr lang="en-GB" sz="1200" dirty="0">
                <a:latin typeface="CMU Serif" panose="02000603000000000000" pitchFamily="2" charset="0"/>
                <a:ea typeface="CMU Serif" panose="02000603000000000000" pitchFamily="2" charset="0"/>
                <a:cs typeface="CMU Serif" panose="02000603000000000000" pitchFamily="2" charset="0"/>
              </a:rPr>
              <a:t>. B.Sc.(Hons.)</a:t>
            </a:r>
            <a:endParaRPr lang="en-GB" dirty="0">
              <a:latin typeface="CMU Serif" panose="02000603000000000000" pitchFamily="2" charset="0"/>
              <a:ea typeface="CMU Serif" panose="02000603000000000000" pitchFamily="2" charset="0"/>
              <a:cs typeface="CMU Serif" panose="02000603000000000000" pitchFamily="2" charset="0"/>
            </a:endParaRPr>
          </a:p>
          <a:p>
            <a:pPr algn="ctr"/>
            <a:endParaRPr lang="en-GB" dirty="0">
              <a:latin typeface="CMU Serif" panose="02000603000000000000" pitchFamily="2" charset="0"/>
              <a:ea typeface="CMU Serif" panose="02000603000000000000" pitchFamily="2" charset="0"/>
              <a:cs typeface="CMU Serif" panose="02000603000000000000" pitchFamily="2" charset="0"/>
            </a:endParaRPr>
          </a:p>
          <a:p>
            <a:pPr algn="ctr"/>
            <a:endParaRPr lang="en-GB" dirty="0">
              <a:latin typeface="CMU Serif" panose="02000603000000000000" pitchFamily="2" charset="0"/>
              <a:ea typeface="CMU Serif" panose="02000603000000000000" pitchFamily="2" charset="0"/>
              <a:cs typeface="CMU Serif" panose="02000603000000000000" pitchFamily="2" charset="0"/>
            </a:endParaRPr>
          </a:p>
          <a:p>
            <a:pPr algn="ctr"/>
            <a:r>
              <a:rPr lang="en-GB" b="1" dirty="0">
                <a:latin typeface="CMU Serif" panose="02000603000000000000" pitchFamily="2" charset="0"/>
                <a:ea typeface="CMU Serif" panose="02000603000000000000" pitchFamily="2" charset="0"/>
                <a:cs typeface="CMU Serif" panose="02000603000000000000" pitchFamily="2" charset="0"/>
              </a:rPr>
              <a:t>Lecture 1:  Introduction to Sets</a:t>
            </a:r>
          </a:p>
          <a:p>
            <a:pPr algn="ctr"/>
            <a:endParaRPr lang="en-GB" b="1" dirty="0">
              <a:latin typeface="CMU Serif" panose="02000603000000000000" pitchFamily="2" charset="0"/>
              <a:ea typeface="CMU Serif" panose="02000603000000000000" pitchFamily="2" charset="0"/>
              <a:cs typeface="CMU Serif" panose="02000603000000000000" pitchFamily="2" charset="0"/>
            </a:endParaRPr>
          </a:p>
          <a:p>
            <a:pPr algn="ctr"/>
            <a:r>
              <a:rPr lang="en-GB" i="1" dirty="0">
                <a:latin typeface="CMU Serif" panose="02000603000000000000" pitchFamily="2" charset="0"/>
                <a:ea typeface="CMU Serif" panose="02000603000000000000" pitchFamily="2" charset="0"/>
                <a:cs typeface="CMU Serif" panose="02000603000000000000" pitchFamily="2" charset="0"/>
              </a:rPr>
              <a:t>Supplementary Slides</a:t>
            </a:r>
          </a:p>
          <a:p>
            <a:pPr algn="ctr"/>
            <a:endParaRPr lang="en-GB" b="1" dirty="0">
              <a:latin typeface="CMU Serif" panose="02000603000000000000" pitchFamily="2" charset="0"/>
              <a:ea typeface="CMU Serif" panose="02000603000000000000" pitchFamily="2" charset="0"/>
              <a:cs typeface="CMU Serif" panose="02000603000000000000" pitchFamily="2" charset="0"/>
            </a:endParaRPr>
          </a:p>
          <a:p>
            <a:pPr algn="ctr"/>
            <a:r>
              <a:rPr lang="en-GB" dirty="0">
                <a:latin typeface="CMU Serif" panose="02000603000000000000" pitchFamily="2" charset="0"/>
                <a:ea typeface="CMU Serif" panose="02000603000000000000" pitchFamily="2" charset="0"/>
                <a:cs typeface="CMU Serif" panose="02000603000000000000" pitchFamily="2" charset="0"/>
              </a:rPr>
              <a:t>September 2021</a:t>
            </a:r>
          </a:p>
        </p:txBody>
      </p:sp>
    </p:spTree>
    <p:extLst>
      <p:ext uri="{BB962C8B-B14F-4D97-AF65-F5344CB8AC3E}">
        <p14:creationId xmlns:p14="http://schemas.microsoft.com/office/powerpoint/2010/main" val="4124329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1665841"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Paradoxes II</a:t>
            </a:r>
          </a:p>
        </p:txBody>
      </p:sp>
      <p:sp>
        <p:nvSpPr>
          <p:cNvPr id="6" name="TextBox 5">
            <a:extLst>
              <a:ext uri="{FF2B5EF4-FFF2-40B4-BE49-F238E27FC236}">
                <a16:creationId xmlns:a16="http://schemas.microsoft.com/office/drawing/2014/main" id="{2A23951F-DA87-43B9-915E-CF1E29001278}"/>
              </a:ext>
            </a:extLst>
          </p:cNvPr>
          <p:cNvSpPr txBox="1"/>
          <p:nvPr/>
        </p:nvSpPr>
        <p:spPr>
          <a:xfrm>
            <a:off x="397028" y="857902"/>
            <a:ext cx="11539987" cy="276999"/>
          </a:xfrm>
          <a:prstGeom prst="rect">
            <a:avLst/>
          </a:prstGeom>
          <a:noFill/>
        </p:spPr>
        <p:txBody>
          <a:bodyPr wrap="square" rtlCol="0">
            <a:spAutoFit/>
          </a:bodyPr>
          <a:lstStyle/>
          <a:p>
            <a:pPr marL="742950" lvl="1" indent="-285750">
              <a:buFont typeface="Arial" panose="020B0604020202020204" pitchFamily="34" charset="0"/>
              <a:buChar char="•"/>
            </a:pP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
        <p:nvSpPr>
          <p:cNvPr id="8" name="TextBox 7">
            <a:extLst>
              <a:ext uri="{FF2B5EF4-FFF2-40B4-BE49-F238E27FC236}">
                <a16:creationId xmlns:a16="http://schemas.microsoft.com/office/drawing/2014/main" id="{605E8922-16CC-4447-8742-99C9E72E099C}"/>
              </a:ext>
            </a:extLst>
          </p:cNvPr>
          <p:cNvSpPr txBox="1"/>
          <p:nvPr/>
        </p:nvSpPr>
        <p:spPr>
          <a:xfrm>
            <a:off x="397028" y="857902"/>
            <a:ext cx="11539987" cy="6093976"/>
          </a:xfrm>
          <a:prstGeom prst="rect">
            <a:avLst/>
          </a:prstGeom>
          <a:noFill/>
        </p:spPr>
        <p:txBody>
          <a:bodyPr wrap="square" rtlCol="0">
            <a:spAutoFit/>
          </a:bodyPr>
          <a:lstStyle/>
          <a:p>
            <a:pPr marL="285750" indent="-285750">
              <a:buFont typeface="Arial" panose="020B0604020202020204" pitchFamily="34" charset="0"/>
              <a:buChar char="•"/>
            </a:pPr>
            <a:r>
              <a:rPr lang="en-GB" b="1" dirty="0" err="1">
                <a:solidFill>
                  <a:srgbClr val="202122"/>
                </a:solidFill>
                <a:latin typeface="CMU Serif" panose="02000603000000000000" pitchFamily="2" charset="0"/>
                <a:ea typeface="CMU Serif" panose="02000603000000000000" pitchFamily="2" charset="0"/>
                <a:cs typeface="CMU Serif" panose="02000603000000000000" pitchFamily="2" charset="0"/>
              </a:rPr>
              <a:t>Skolem’s</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 paradox</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Concerns ‘countability’:  recall that some sets are uncountable, i.e. P(</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N</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t>
            </a:r>
          </a:p>
          <a:p>
            <a:pPr marL="742950" lvl="1" indent="-285750">
              <a:buFont typeface="Arial" panose="020B0604020202020204" pitchFamily="34" charset="0"/>
              <a:buChar char="•"/>
            </a:pP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Skolem</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and </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Lowenheim</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stated that if there were an axiomatic system (set of rules), called M:</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Then the </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Skolem-Lowenheim</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theory states that under this rule set, even if the rule set were infinite, there exists a formulation of those rules that is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countably</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infinite i.e. no larger set exists.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But how can a countable axiomatic model that is countable describe or define sets that are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uncountable?</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Such as Cantor’s power set of the natural numbers, P(</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N</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Much opposition from </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Zermelo</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that this was even a valid paradox, but generally accepted as a ‘quirk’ of formal logic/set theory.</a:t>
            </a:r>
          </a:p>
          <a:p>
            <a:pPr marL="1200150" lvl="2" indent="-285750">
              <a:buFont typeface="Arial" panose="020B0604020202020204" pitchFamily="34" charset="0"/>
              <a:buChar char="•"/>
            </a:pPr>
            <a:endParaRPr lang="en-GB" sz="11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r>
              <a:rPr lang="en-GB" b="1" dirty="0" err="1">
                <a:solidFill>
                  <a:srgbClr val="202122"/>
                </a:solidFill>
                <a:latin typeface="CMU Serif" panose="02000603000000000000" pitchFamily="2" charset="0"/>
                <a:ea typeface="CMU Serif" panose="02000603000000000000" pitchFamily="2" charset="0"/>
                <a:cs typeface="CMU Serif" panose="02000603000000000000" pitchFamily="2" charset="0"/>
              </a:rPr>
              <a:t>Borali</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-Forti’s paradox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Imagine O is the set of all ordinal numbers (1</a:t>
            </a:r>
            <a:r>
              <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st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2</a:t>
            </a:r>
            <a:r>
              <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nd</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3</a:t>
            </a:r>
            <a:r>
              <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rd</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and so on)</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Then every member/element of O is itself a set, implying all ordinals below it (i.e. 2</a:t>
            </a:r>
            <a:r>
              <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nd</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implies 1</a:t>
            </a:r>
            <a:r>
              <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st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2</a:t>
            </a:r>
            <a:r>
              <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nd</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And so O itself is an ordinal number implying all ordinal numbers below its maximum (infinity)</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And so O must be a member of itself i.e. O </a:t>
            </a:r>
            <a:r>
              <a:rPr lang="en-GB" b="0" i="0" dirty="0">
                <a:solidFill>
                  <a:srgbClr val="202122"/>
                </a:solidFill>
                <a:effectLst/>
                <a:latin typeface="Nimbus Roman No9 L"/>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O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But if O </a:t>
            </a:r>
            <a:r>
              <a:rPr lang="en-GB" b="0" i="0" dirty="0">
                <a:solidFill>
                  <a:srgbClr val="202122"/>
                </a:solidFill>
                <a:effectLst/>
                <a:latin typeface="Nimbus Roman No9 L"/>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O , then O &lt; O since O contains all elements less than itself i.e. O &lt; O</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But O = O, and both O &lt; O and O = O cannot be true, hence the paradox.</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Axiomatic set theory does not allow ‘unrestricted comprehension’ and so avoids this paradox.</a:t>
            </a:r>
          </a:p>
          <a:p>
            <a:pPr marL="1200150" lvl="2"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23439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1326004"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Functions</a:t>
            </a:r>
          </a:p>
        </p:txBody>
      </p:sp>
      <p:sp>
        <p:nvSpPr>
          <p:cNvPr id="6" name="TextBox 5">
            <a:extLst>
              <a:ext uri="{FF2B5EF4-FFF2-40B4-BE49-F238E27FC236}">
                <a16:creationId xmlns:a16="http://schemas.microsoft.com/office/drawing/2014/main" id="{2A23951F-DA87-43B9-915E-CF1E29001278}"/>
              </a:ext>
            </a:extLst>
          </p:cNvPr>
          <p:cNvSpPr txBox="1"/>
          <p:nvPr/>
        </p:nvSpPr>
        <p:spPr>
          <a:xfrm>
            <a:off x="397028" y="857902"/>
            <a:ext cx="11539987" cy="276999"/>
          </a:xfrm>
          <a:prstGeom prst="rect">
            <a:avLst/>
          </a:prstGeom>
          <a:noFill/>
        </p:spPr>
        <p:txBody>
          <a:bodyPr wrap="square" rtlCol="0">
            <a:spAutoFit/>
          </a:bodyPr>
          <a:lstStyle/>
          <a:p>
            <a:pPr marL="742950" lvl="1" indent="-285750">
              <a:buFont typeface="Arial" panose="020B0604020202020204" pitchFamily="34" charset="0"/>
              <a:buChar char="•"/>
            </a:pP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
        <p:nvSpPr>
          <p:cNvPr id="8" name="TextBox 7">
            <a:extLst>
              <a:ext uri="{FF2B5EF4-FFF2-40B4-BE49-F238E27FC236}">
                <a16:creationId xmlns:a16="http://schemas.microsoft.com/office/drawing/2014/main" id="{605E8922-16CC-4447-8742-99C9E72E099C}"/>
              </a:ext>
            </a:extLst>
          </p:cNvPr>
          <p:cNvSpPr txBox="1"/>
          <p:nvPr/>
        </p:nvSpPr>
        <p:spPr>
          <a:xfrm>
            <a:off x="397028" y="857902"/>
            <a:ext cx="11539987" cy="5078313"/>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Sets are powerful because we can define functions over the elements of a set, and the functions are applied to every element of the set at once</a:t>
            </a: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Compare this against an iterative algorithm:</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For each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in R:</a:t>
            </a:r>
          </a:p>
          <a:p>
            <a:pPr marL="1200150" lvl="2" indent="-285750">
              <a:buFont typeface="Arial" panose="020B0604020202020204" pitchFamily="34" charset="0"/>
              <a:buChar char="•"/>
            </a:pP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+ 1;</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number of operations over R is the same as the cardinality of R i.e. |R| </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we had an additional function in the loop, the number of operations would be 2|R|</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For every function in the loop, the number of operations is |F||R| </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Whereas a set-based function is applied once across all x in R simultaneously:</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i.e.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(x = f(x))</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And functions can be nested or merged such that simultaneous functions can be executed simultaneously:</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i.e. f(x) = (f</a:t>
            </a:r>
            <a:r>
              <a:rPr lang="en-GB" baseline="-25000" dirty="0">
                <a:solidFill>
                  <a:srgbClr val="202122"/>
                </a:solidFill>
                <a:latin typeface="CMU Serif" panose="02000603000000000000" pitchFamily="2" charset="0"/>
                <a:ea typeface="CMU Serif" panose="02000603000000000000" pitchFamily="2" charset="0"/>
                <a:cs typeface="CMU Serif" panose="02000603000000000000" pitchFamily="2" charset="0"/>
              </a:rPr>
              <a:t>1</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x, f</a:t>
            </a:r>
            <a:r>
              <a:rPr lang="en-GB" baseline="-25000" dirty="0">
                <a:solidFill>
                  <a:srgbClr val="202122"/>
                </a:solidFill>
                <a:latin typeface="CMU Serif" panose="02000603000000000000" pitchFamily="2" charset="0"/>
                <a:ea typeface="CMU Serif" panose="02000603000000000000" pitchFamily="2" charset="0"/>
                <a:cs typeface="CMU Serif" panose="02000603000000000000" pitchFamily="2" charset="0"/>
              </a:rPr>
              <a:t>2</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x … </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f</a:t>
            </a:r>
            <a:r>
              <a:rPr lang="en-GB" baseline="-25000" dirty="0" err="1">
                <a:solidFill>
                  <a:srgbClr val="202122"/>
                </a:solidFill>
                <a:latin typeface="CMU Serif" panose="02000603000000000000" pitchFamily="2" charset="0"/>
                <a:ea typeface="CMU Serif" panose="02000603000000000000" pitchFamily="2" charset="0"/>
                <a:cs typeface="CMU Serif" panose="02000603000000000000" pitchFamily="2" charset="0"/>
              </a:rPr>
              <a:t>n</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Note we are only discussing the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theoretical</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or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pure</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aspects and advantages here</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applications in computing, under the Von Neumann model, are limited as this model executes one instruction at a time with parallelism limited to the number of threads on the number of cores on the number of CPUs or vCPUs available; programming languages are linear in nature rather than parallel</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relational model gets closest to true set-based implementation but at the heart of all relational database query execution plans are iterative I/O processes</a:t>
            </a:r>
          </a:p>
        </p:txBody>
      </p:sp>
    </p:spTree>
    <p:extLst>
      <p:ext uri="{BB962C8B-B14F-4D97-AF65-F5344CB8AC3E}">
        <p14:creationId xmlns:p14="http://schemas.microsoft.com/office/powerpoint/2010/main" val="1094682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4140877"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Applications of set-based thinking</a:t>
            </a:r>
          </a:p>
        </p:txBody>
      </p:sp>
      <p:sp>
        <p:nvSpPr>
          <p:cNvPr id="6" name="TextBox 5">
            <a:extLst>
              <a:ext uri="{FF2B5EF4-FFF2-40B4-BE49-F238E27FC236}">
                <a16:creationId xmlns:a16="http://schemas.microsoft.com/office/drawing/2014/main" id="{2A23951F-DA87-43B9-915E-CF1E29001278}"/>
              </a:ext>
            </a:extLst>
          </p:cNvPr>
          <p:cNvSpPr txBox="1"/>
          <p:nvPr/>
        </p:nvSpPr>
        <p:spPr>
          <a:xfrm>
            <a:off x="397028" y="857902"/>
            <a:ext cx="11539987" cy="276999"/>
          </a:xfrm>
          <a:prstGeom prst="rect">
            <a:avLst/>
          </a:prstGeom>
          <a:noFill/>
        </p:spPr>
        <p:txBody>
          <a:bodyPr wrap="square" rtlCol="0">
            <a:spAutoFit/>
          </a:bodyPr>
          <a:lstStyle/>
          <a:p>
            <a:pPr marL="742950" lvl="1" indent="-285750">
              <a:buFont typeface="Arial" panose="020B0604020202020204" pitchFamily="34" charset="0"/>
              <a:buChar char="•"/>
            </a:pP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
        <p:nvSpPr>
          <p:cNvPr id="8" name="TextBox 7">
            <a:extLst>
              <a:ext uri="{FF2B5EF4-FFF2-40B4-BE49-F238E27FC236}">
                <a16:creationId xmlns:a16="http://schemas.microsoft.com/office/drawing/2014/main" id="{605E8922-16CC-4447-8742-99C9E72E099C}"/>
              </a:ext>
            </a:extLst>
          </p:cNvPr>
          <p:cNvSpPr txBox="1"/>
          <p:nvPr/>
        </p:nvSpPr>
        <p:spPr>
          <a:xfrm>
            <a:off x="397028" y="857902"/>
            <a:ext cx="11539987" cy="4801314"/>
          </a:xfrm>
          <a:prstGeom prst="rect">
            <a:avLst/>
          </a:prstGeom>
          <a:noFill/>
        </p:spPr>
        <p:txBody>
          <a:bodyPr wrap="square" rtlCol="0">
            <a:spAutoFit/>
          </a:bodyPr>
          <a:lstStyle/>
          <a:p>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One of the most useful applications of set-based thinking is in computing</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Sets of related objects are stored in a permutation of a set, called a tuple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 set exists that contains many tuples</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Each member of the tuple belongs to a domain of possible values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Each class of tuple is named, and we call that class a column, or attribute</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tuple members are strictly ordered but the tuples themselves are unordered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collection of tuples is itself a set, which we can call a table, and a tuple can be thought of as a row</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We can relate tuples in one set (table) to tuples in another set (table) through constraints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Consequently we create what is called the relational model of data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This relational model underpins many of the current data persistence technologies in use today</a:t>
            </a:r>
            <a:b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b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Set-based thinking also allows better problem solving, particularly in software development</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we can apply functions to a class of objects simultaneously, we can save the compute-time required to do it iteratively</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Set-based approaches scale well – a single function across a million members of a set is more efficient than an iteration across a million members of a set </a:t>
            </a:r>
          </a:p>
        </p:txBody>
      </p:sp>
    </p:spTree>
    <p:extLst>
      <p:ext uri="{BB962C8B-B14F-4D97-AF65-F5344CB8AC3E}">
        <p14:creationId xmlns:p14="http://schemas.microsoft.com/office/powerpoint/2010/main" val="1656490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6" name="TextBox 5">
            <a:extLst>
              <a:ext uri="{FF2B5EF4-FFF2-40B4-BE49-F238E27FC236}">
                <a16:creationId xmlns:a16="http://schemas.microsoft.com/office/drawing/2014/main" id="{2A23951F-DA87-43B9-915E-CF1E29001278}"/>
              </a:ext>
            </a:extLst>
          </p:cNvPr>
          <p:cNvSpPr txBox="1"/>
          <p:nvPr/>
        </p:nvSpPr>
        <p:spPr>
          <a:xfrm>
            <a:off x="397028" y="857902"/>
            <a:ext cx="11539987" cy="276999"/>
          </a:xfrm>
          <a:prstGeom prst="rect">
            <a:avLst/>
          </a:prstGeom>
          <a:noFill/>
        </p:spPr>
        <p:txBody>
          <a:bodyPr wrap="square" rtlCol="0">
            <a:spAutoFit/>
          </a:bodyPr>
          <a:lstStyle/>
          <a:p>
            <a:pPr marL="742950" lvl="1" indent="-285750">
              <a:buFont typeface="Arial" panose="020B0604020202020204" pitchFamily="34" charset="0"/>
              <a:buChar char="•"/>
            </a:pP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
        <p:nvSpPr>
          <p:cNvPr id="8" name="TextBox 7">
            <a:extLst>
              <a:ext uri="{FF2B5EF4-FFF2-40B4-BE49-F238E27FC236}">
                <a16:creationId xmlns:a16="http://schemas.microsoft.com/office/drawing/2014/main" id="{605E8922-16CC-4447-8742-99C9E72E099C}"/>
              </a:ext>
            </a:extLst>
          </p:cNvPr>
          <p:cNvSpPr txBox="1"/>
          <p:nvPr/>
        </p:nvSpPr>
        <p:spPr>
          <a:xfrm>
            <a:off x="397028" y="857902"/>
            <a:ext cx="11539987" cy="4801314"/>
          </a:xfrm>
          <a:prstGeom prst="rect">
            <a:avLst/>
          </a:prstGeom>
          <a:noFill/>
        </p:spPr>
        <p:txBody>
          <a:bodyPr wrap="square" rtlCol="0">
            <a:spAutoFit/>
          </a:bodyPr>
          <a:lstStyle/>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This presentation is a set of supplementary slides to the </a:t>
            </a:r>
            <a:b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b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accompanying video lecture.</a:t>
            </a: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Please check back soon for the next lecture in this series.</a:t>
            </a: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Contact:</a:t>
            </a: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algn="ct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hlinkClick r:id="rId2"/>
              </a:rPr>
              <a:t>dcolleysql@gmail.com</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p>
          <a:p>
            <a:pPr algn="ct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hlinkClick r:id="rId3"/>
              </a:rPr>
              <a:t>https://www.derekcolley.co.uk</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p>
          <a:p>
            <a:pPr algn="ct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325772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1289135"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Structure</a:t>
            </a:r>
          </a:p>
        </p:txBody>
      </p:sp>
      <p:sp>
        <p:nvSpPr>
          <p:cNvPr id="6" name="TextBox 5">
            <a:extLst>
              <a:ext uri="{FF2B5EF4-FFF2-40B4-BE49-F238E27FC236}">
                <a16:creationId xmlns:a16="http://schemas.microsoft.com/office/drawing/2014/main" id="{2A23951F-DA87-43B9-915E-CF1E29001278}"/>
              </a:ext>
            </a:extLst>
          </p:cNvPr>
          <p:cNvSpPr txBox="1"/>
          <p:nvPr/>
        </p:nvSpPr>
        <p:spPr>
          <a:xfrm>
            <a:off x="320580" y="1007860"/>
            <a:ext cx="11539987" cy="2862322"/>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What is a set?</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Subsets and formal notation</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Sets by example</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 founding of set theory</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More notation</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 four main paradoxes:  Russell-</a:t>
            </a:r>
            <a:r>
              <a:rPr lang="en-GB" dirty="0" err="1">
                <a:latin typeface="CMU Serif" panose="02000603000000000000" pitchFamily="2" charset="0"/>
                <a:ea typeface="CMU Serif" panose="02000603000000000000" pitchFamily="2" charset="0"/>
                <a:cs typeface="CMU Serif" panose="02000603000000000000" pitchFamily="2" charset="0"/>
              </a:rPr>
              <a:t>Zermelo</a:t>
            </a:r>
            <a:r>
              <a:rPr lang="en-GB" dirty="0">
                <a:latin typeface="CMU Serif" panose="02000603000000000000" pitchFamily="2" charset="0"/>
                <a:ea typeface="CMU Serif" panose="02000603000000000000" pitchFamily="2" charset="0"/>
                <a:cs typeface="CMU Serif" panose="02000603000000000000" pitchFamily="2" charset="0"/>
              </a:rPr>
              <a:t>, Cantor, </a:t>
            </a:r>
            <a:r>
              <a:rPr lang="en-GB" dirty="0" err="1">
                <a:latin typeface="CMU Serif" panose="02000603000000000000" pitchFamily="2" charset="0"/>
                <a:ea typeface="CMU Serif" panose="02000603000000000000" pitchFamily="2" charset="0"/>
                <a:cs typeface="CMU Serif" panose="02000603000000000000" pitchFamily="2" charset="0"/>
              </a:rPr>
              <a:t>Skolem</a:t>
            </a:r>
            <a:r>
              <a:rPr lang="en-GB" dirty="0">
                <a:latin typeface="CMU Serif" panose="02000603000000000000" pitchFamily="2" charset="0"/>
                <a:ea typeface="CMU Serif" panose="02000603000000000000" pitchFamily="2" charset="0"/>
                <a:cs typeface="CMU Serif" panose="02000603000000000000" pitchFamily="2" charset="0"/>
              </a:rPr>
              <a:t> and </a:t>
            </a:r>
            <a:r>
              <a:rPr lang="en-GB" dirty="0" err="1">
                <a:latin typeface="CMU Serif" panose="02000603000000000000" pitchFamily="2" charset="0"/>
                <a:ea typeface="CMU Serif" panose="02000603000000000000" pitchFamily="2" charset="0"/>
                <a:cs typeface="CMU Serif" panose="02000603000000000000" pitchFamily="2" charset="0"/>
              </a:rPr>
              <a:t>Burali</a:t>
            </a:r>
            <a:r>
              <a:rPr lang="en-GB" dirty="0">
                <a:latin typeface="CMU Serif" panose="02000603000000000000" pitchFamily="2" charset="0"/>
                <a:ea typeface="CMU Serif" panose="02000603000000000000" pitchFamily="2" charset="0"/>
                <a:cs typeface="CMU Serif" panose="02000603000000000000" pitchFamily="2" charset="0"/>
              </a:rPr>
              <a:t>-Forti</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Functions over sets</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Set-based vs. iterative thinking</a:t>
            </a:r>
          </a:p>
          <a:p>
            <a:endParaRPr lang="en-GB" dirty="0">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endParaRPr lang="en-GB" dirty="0">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185362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1859805"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What is a set?</a:t>
            </a:r>
          </a:p>
        </p:txBody>
      </p:sp>
      <p:sp>
        <p:nvSpPr>
          <p:cNvPr id="6" name="TextBox 5">
            <a:extLst>
              <a:ext uri="{FF2B5EF4-FFF2-40B4-BE49-F238E27FC236}">
                <a16:creationId xmlns:a16="http://schemas.microsoft.com/office/drawing/2014/main" id="{2A23951F-DA87-43B9-915E-CF1E29001278}"/>
              </a:ext>
            </a:extLst>
          </p:cNvPr>
          <p:cNvSpPr txBox="1"/>
          <p:nvPr/>
        </p:nvSpPr>
        <p:spPr>
          <a:xfrm>
            <a:off x="320580" y="1007860"/>
            <a:ext cx="11539987" cy="4801314"/>
          </a:xfrm>
          <a:prstGeom prst="rect">
            <a:avLst/>
          </a:prstGeom>
          <a:noFill/>
        </p:spPr>
        <p:txBody>
          <a:bodyPr wrap="square" rtlCol="0">
            <a:spAutoFit/>
          </a:bodyPr>
          <a:lstStyle/>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A grouping of zero or more objects (elements) inside a common, named collection </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 objects can be similar or dissimilar, and do not need to have a common type</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 objects do not need to have properties or distinguishing characteristics</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Sets can contain other sets (the other sets are objects)</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Sets are allowed to be empty</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Sets are inherently unordered, but we can impose order upon them </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Sets have no lower or upper bounds; they may contain an infinite number of elements</a:t>
            </a:r>
          </a:p>
          <a:p>
            <a:pPr marL="285750"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 cardinality of a set simply means the number of items in the set </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We denote the cardinality of set S as |S|</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Some sets are pre-defined, i.e. the set of natural numbers above 0 (integers), denoted </a:t>
            </a:r>
            <a:r>
              <a:rPr lang="en-GB" b="1" dirty="0">
                <a:latin typeface="CMU Serif" panose="02000603000000000000" pitchFamily="2" charset="0"/>
                <a:ea typeface="CMU Serif" panose="02000603000000000000" pitchFamily="2" charset="0"/>
                <a:cs typeface="CMU Serif" panose="02000603000000000000" pitchFamily="2" charset="0"/>
              </a:rPr>
              <a:t>N</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Part of a set is called a </a:t>
            </a:r>
            <a:r>
              <a:rPr lang="en-GB" b="1" dirty="0">
                <a:latin typeface="CMU Serif" panose="02000603000000000000" pitchFamily="2" charset="0"/>
                <a:ea typeface="CMU Serif" panose="02000603000000000000" pitchFamily="2" charset="0"/>
                <a:cs typeface="CMU Serif" panose="02000603000000000000" pitchFamily="2" charset="0"/>
              </a:rPr>
              <a:t>subset</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 empty set, </a:t>
            </a:r>
            <a:r>
              <a:rPr lang="en-GB" b="0" i="0" dirty="0">
                <a:solidFill>
                  <a:srgbClr val="202122"/>
                </a:solidFill>
                <a:effectLst/>
                <a:latin typeface="Nimbus Roman No9 L"/>
              </a:rPr>
              <a:t>∅,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contains no elements, has a cardinality of 0, and is a subset of every set</a:t>
            </a:r>
            <a:endParaRPr lang="en-GB" dirty="0">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Sets are </a:t>
            </a:r>
            <a:r>
              <a:rPr lang="en-GB" b="1" dirty="0">
                <a:latin typeface="CMU Serif" panose="02000603000000000000" pitchFamily="2" charset="0"/>
                <a:ea typeface="CMU Serif" panose="02000603000000000000" pitchFamily="2" charset="0"/>
                <a:cs typeface="CMU Serif" panose="02000603000000000000" pitchFamily="2" charset="0"/>
              </a:rPr>
              <a:t>countable</a:t>
            </a:r>
            <a:r>
              <a:rPr lang="en-GB" dirty="0">
                <a:latin typeface="CMU Serif" panose="02000603000000000000" pitchFamily="2" charset="0"/>
                <a:ea typeface="CMU Serif" panose="02000603000000000000" pitchFamily="2" charset="0"/>
                <a:cs typeface="CMU Serif" panose="02000603000000000000" pitchFamily="2" charset="0"/>
              </a:rPr>
              <a:t> if their elements can have a one-to-one </a:t>
            </a:r>
            <a:r>
              <a:rPr lang="en-GB" b="1" dirty="0">
                <a:latin typeface="CMU Serif" panose="02000603000000000000" pitchFamily="2" charset="0"/>
                <a:ea typeface="CMU Serif" panose="02000603000000000000" pitchFamily="2" charset="0"/>
                <a:cs typeface="CMU Serif" panose="02000603000000000000" pitchFamily="2" charset="0"/>
              </a:rPr>
              <a:t>correspondence</a:t>
            </a:r>
            <a:r>
              <a:rPr lang="en-GB" dirty="0">
                <a:latin typeface="CMU Serif" panose="02000603000000000000" pitchFamily="2" charset="0"/>
                <a:ea typeface="CMU Serif" panose="02000603000000000000" pitchFamily="2" charset="0"/>
                <a:cs typeface="CMU Serif" panose="02000603000000000000" pitchFamily="2" charset="0"/>
              </a:rPr>
              <a:t> with a subset of </a:t>
            </a:r>
            <a:r>
              <a:rPr lang="en-GB" b="1" dirty="0">
                <a:latin typeface="CMU Serif" panose="02000603000000000000" pitchFamily="2" charset="0"/>
                <a:ea typeface="CMU Serif" panose="02000603000000000000" pitchFamily="2" charset="0"/>
                <a:cs typeface="CMU Serif" panose="02000603000000000000" pitchFamily="2" charset="0"/>
              </a:rPr>
              <a:t>N</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Otherwise, the set is </a:t>
            </a:r>
            <a:r>
              <a:rPr lang="en-GB" b="1" dirty="0">
                <a:latin typeface="CMU Serif" panose="02000603000000000000" pitchFamily="2" charset="0"/>
                <a:ea typeface="CMU Serif" panose="02000603000000000000" pitchFamily="2" charset="0"/>
                <a:cs typeface="CMU Serif" panose="02000603000000000000" pitchFamily="2" charset="0"/>
              </a:rPr>
              <a:t>uncountable</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 set </a:t>
            </a:r>
            <a:r>
              <a:rPr lang="en-GB" b="1" dirty="0">
                <a:latin typeface="CMU Serif" panose="02000603000000000000" pitchFamily="2" charset="0"/>
                <a:ea typeface="CMU Serif" panose="02000603000000000000" pitchFamily="2" charset="0"/>
                <a:cs typeface="CMU Serif" panose="02000603000000000000" pitchFamily="2" charset="0"/>
              </a:rPr>
              <a:t>N </a:t>
            </a:r>
            <a:r>
              <a:rPr lang="en-GB" dirty="0">
                <a:latin typeface="CMU Serif" panose="02000603000000000000" pitchFamily="2" charset="0"/>
                <a:ea typeface="CMU Serif" panose="02000603000000000000" pitchFamily="2" charset="0"/>
                <a:cs typeface="CMU Serif" panose="02000603000000000000" pitchFamily="2" charset="0"/>
              </a:rPr>
              <a:t>is ‘countably infinite’ – counter-intuitively, it is countable, but has no upper limit</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A set with a single element is called a </a:t>
            </a:r>
            <a:r>
              <a:rPr lang="en-GB" b="1" dirty="0">
                <a:latin typeface="CMU Serif" panose="02000603000000000000" pitchFamily="2" charset="0"/>
                <a:ea typeface="CMU Serif" panose="02000603000000000000" pitchFamily="2" charset="0"/>
                <a:cs typeface="CMU Serif" panose="02000603000000000000" pitchFamily="2" charset="0"/>
              </a:rPr>
              <a:t>singleton</a:t>
            </a:r>
            <a:r>
              <a:rPr lang="en-GB" dirty="0">
                <a:latin typeface="CMU Serif" panose="02000603000000000000" pitchFamily="2" charset="0"/>
                <a:ea typeface="CMU Serif" panose="02000603000000000000" pitchFamily="2" charset="0"/>
                <a:cs typeface="CMU Serif" panose="02000603000000000000" pitchFamily="2" charset="0"/>
              </a:rPr>
              <a:t> set</a:t>
            </a:r>
          </a:p>
          <a:p>
            <a:pPr marL="742950" lvl="1" indent="-285750">
              <a:buFont typeface="Arial" panose="020B0604020202020204" pitchFamily="34" charset="0"/>
              <a:buChar char="•"/>
            </a:pPr>
            <a:endParaRPr lang="en-GB" dirty="0">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317955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3607078"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Subsets and Formal Notation</a:t>
            </a:r>
          </a:p>
        </p:txBody>
      </p:sp>
      <p:sp>
        <p:nvSpPr>
          <p:cNvPr id="6" name="TextBox 5">
            <a:extLst>
              <a:ext uri="{FF2B5EF4-FFF2-40B4-BE49-F238E27FC236}">
                <a16:creationId xmlns:a16="http://schemas.microsoft.com/office/drawing/2014/main" id="{2A23951F-DA87-43B9-915E-CF1E29001278}"/>
              </a:ext>
            </a:extLst>
          </p:cNvPr>
          <p:cNvSpPr txBox="1"/>
          <p:nvPr/>
        </p:nvSpPr>
        <p:spPr>
          <a:xfrm>
            <a:off x="320580" y="1007860"/>
            <a:ext cx="11539987" cy="5355312"/>
          </a:xfrm>
          <a:prstGeom prst="rect">
            <a:avLst/>
          </a:prstGeom>
          <a:noFill/>
        </p:spPr>
        <p:txBody>
          <a:bodyPr wrap="square" rtlCol="0">
            <a:spAutoFit/>
          </a:bodyPr>
          <a:lstStyle/>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We usually denote S as a set</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When talking about multiple sets, we can use R and S, or S and T, and so on </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There are various ways of representing a set</a:t>
            </a:r>
          </a:p>
          <a:p>
            <a:pPr marL="1200150" lvl="2"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We will use two, interchangeably:  </a:t>
            </a:r>
            <a:r>
              <a:rPr lang="en-GB" b="1" dirty="0">
                <a:latin typeface="CMU Serif" panose="02000603000000000000" pitchFamily="2" charset="0"/>
                <a:ea typeface="CMU Serif" panose="02000603000000000000" pitchFamily="2" charset="0"/>
                <a:cs typeface="CMU Serif" panose="02000603000000000000" pitchFamily="2" charset="0"/>
              </a:rPr>
              <a:t>roster</a:t>
            </a:r>
            <a:r>
              <a:rPr lang="en-GB" dirty="0">
                <a:latin typeface="CMU Serif" panose="02000603000000000000" pitchFamily="2" charset="0"/>
                <a:ea typeface="CMU Serif" panose="02000603000000000000" pitchFamily="2" charset="0"/>
                <a:cs typeface="CMU Serif" panose="02000603000000000000" pitchFamily="2" charset="0"/>
              </a:rPr>
              <a:t> notation, expressed as S = {1, 2, 3 … 100} </a:t>
            </a:r>
          </a:p>
          <a:p>
            <a:pPr marL="1200150" lvl="2"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And </a:t>
            </a:r>
            <a:r>
              <a:rPr lang="en-GB" b="1" dirty="0">
                <a:latin typeface="CMU Serif" panose="02000603000000000000" pitchFamily="2" charset="0"/>
                <a:ea typeface="CMU Serif" panose="02000603000000000000" pitchFamily="2" charset="0"/>
                <a:cs typeface="CMU Serif" panose="02000603000000000000" pitchFamily="2" charset="0"/>
              </a:rPr>
              <a:t>set-builder</a:t>
            </a:r>
            <a:r>
              <a:rPr lang="en-GB" dirty="0">
                <a:latin typeface="CMU Serif" panose="02000603000000000000" pitchFamily="2" charset="0"/>
                <a:ea typeface="CMU Serif" panose="02000603000000000000" pitchFamily="2" charset="0"/>
                <a:cs typeface="CMU Serif" panose="02000603000000000000" pitchFamily="2" charset="0"/>
              </a:rPr>
              <a:t> notation, expressed as S = {</a:t>
            </a:r>
            <a:r>
              <a:rPr lang="en-GB" i="1" dirty="0">
                <a:latin typeface="CMU Serif" panose="02000603000000000000" pitchFamily="2" charset="0"/>
                <a:ea typeface="CMU Serif" panose="02000603000000000000" pitchFamily="2" charset="0"/>
                <a:cs typeface="CMU Serif" panose="02000603000000000000" pitchFamily="2" charset="0"/>
              </a:rPr>
              <a:t>x</a:t>
            </a:r>
            <a:r>
              <a:rPr lang="en-GB" dirty="0">
                <a:latin typeface="CMU Serif" panose="02000603000000000000" pitchFamily="2" charset="0"/>
                <a:ea typeface="CMU Serif" panose="02000603000000000000" pitchFamily="2" charset="0"/>
                <a:cs typeface="CMU Serif" panose="02000603000000000000" pitchFamily="2" charset="0"/>
              </a:rPr>
              <a:t> | </a:t>
            </a:r>
            <a:r>
              <a:rPr lang="en-GB" i="1" dirty="0">
                <a:latin typeface="CMU Serif" panose="02000603000000000000" pitchFamily="2" charset="0"/>
                <a:ea typeface="CMU Serif" panose="02000603000000000000" pitchFamily="2" charset="0"/>
                <a:cs typeface="CMU Serif" panose="02000603000000000000" pitchFamily="2" charset="0"/>
              </a:rPr>
              <a:t>x</a:t>
            </a:r>
            <a:r>
              <a:rPr lang="en-GB" dirty="0">
                <a:latin typeface="CMU Serif" panose="02000603000000000000" pitchFamily="2" charset="0"/>
                <a:ea typeface="CMU Serif" panose="02000603000000000000" pitchFamily="2" charset="0"/>
                <a:cs typeface="CMU Serif" panose="02000603000000000000" pitchFamily="2" charset="0"/>
              </a:rPr>
              <a:t> is an integer and 1 &lt;= </a:t>
            </a:r>
            <a:r>
              <a:rPr lang="en-GB" i="1" dirty="0">
                <a:latin typeface="CMU Serif" panose="02000603000000000000" pitchFamily="2" charset="0"/>
                <a:ea typeface="CMU Serif" panose="02000603000000000000" pitchFamily="2" charset="0"/>
                <a:cs typeface="CMU Serif" panose="02000603000000000000" pitchFamily="2" charset="0"/>
              </a:rPr>
              <a:t>x</a:t>
            </a:r>
            <a:r>
              <a:rPr lang="en-GB" dirty="0">
                <a:latin typeface="CMU Serif" panose="02000603000000000000" pitchFamily="2" charset="0"/>
                <a:ea typeface="CMU Serif" panose="02000603000000000000" pitchFamily="2" charset="0"/>
                <a:cs typeface="CMU Serif" panose="02000603000000000000" pitchFamily="2" charset="0"/>
              </a:rPr>
              <a:t> &lt;= 100}</a:t>
            </a:r>
          </a:p>
          <a:p>
            <a:pPr marL="1200150" lvl="2"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Roster notation is good for sets containing disjoint or disconnected elements</a:t>
            </a:r>
          </a:p>
          <a:p>
            <a:pPr marL="1200150" lvl="2"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Set-builder notation is good for sets whose elements can be described by one or more rules</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Elements can have (or not) the property of </a:t>
            </a:r>
            <a:r>
              <a:rPr lang="en-GB" b="1" dirty="0">
                <a:latin typeface="CMU Serif" panose="02000603000000000000" pitchFamily="2" charset="0"/>
                <a:ea typeface="CMU Serif" panose="02000603000000000000" pitchFamily="2" charset="0"/>
                <a:cs typeface="CMU Serif" panose="02000603000000000000" pitchFamily="2" charset="0"/>
              </a:rPr>
              <a:t>membership </a:t>
            </a:r>
            <a:r>
              <a:rPr lang="en-GB" dirty="0">
                <a:latin typeface="CMU Serif" panose="02000603000000000000" pitchFamily="2" charset="0"/>
                <a:ea typeface="CMU Serif" panose="02000603000000000000" pitchFamily="2" charset="0"/>
                <a:cs typeface="CMU Serif" panose="02000603000000000000" pitchFamily="2" charset="0"/>
              </a:rPr>
              <a:t>of a set</a:t>
            </a:r>
          </a:p>
          <a:p>
            <a:pPr marL="742950" lvl="1" indent="-285750">
              <a:buFont typeface="Arial" panose="020B0604020202020204" pitchFamily="34" charset="0"/>
              <a:buChar char="•"/>
            </a:pPr>
            <a:r>
              <a:rPr lang="en-GB" dirty="0">
                <a:latin typeface="CMU Serif" panose="02000603000000000000" pitchFamily="2" charset="0"/>
                <a:ea typeface="CMU Serif" panose="02000603000000000000" pitchFamily="2" charset="0"/>
                <a:cs typeface="CMU Serif" panose="02000603000000000000" pitchFamily="2" charset="0"/>
              </a:rPr>
              <a:t>If element </a:t>
            </a:r>
            <a:r>
              <a:rPr lang="en-GB" i="1" dirty="0">
                <a:latin typeface="CMU Serif" panose="02000603000000000000" pitchFamily="2" charset="0"/>
                <a:ea typeface="CMU Serif" panose="02000603000000000000" pitchFamily="2" charset="0"/>
                <a:cs typeface="CMU Serif" panose="02000603000000000000" pitchFamily="2" charset="0"/>
              </a:rPr>
              <a:t>x</a:t>
            </a:r>
            <a:r>
              <a:rPr lang="en-GB" dirty="0">
                <a:latin typeface="CMU Serif" panose="02000603000000000000" pitchFamily="2" charset="0"/>
                <a:ea typeface="CMU Serif" panose="02000603000000000000" pitchFamily="2" charset="0"/>
                <a:cs typeface="CMU Serif" panose="02000603000000000000" pitchFamily="2" charset="0"/>
              </a:rPr>
              <a:t> is a </a:t>
            </a:r>
            <a:r>
              <a:rPr lang="en-GB" b="1" dirty="0">
                <a:latin typeface="CMU Serif" panose="02000603000000000000" pitchFamily="2" charset="0"/>
                <a:ea typeface="CMU Serif" panose="02000603000000000000" pitchFamily="2" charset="0"/>
                <a:cs typeface="CMU Serif" panose="02000603000000000000" pitchFamily="2" charset="0"/>
              </a:rPr>
              <a:t>member</a:t>
            </a:r>
            <a:r>
              <a:rPr lang="en-GB" dirty="0">
                <a:latin typeface="CMU Serif" panose="02000603000000000000" pitchFamily="2" charset="0"/>
                <a:ea typeface="CMU Serif" panose="02000603000000000000" pitchFamily="2" charset="0"/>
                <a:cs typeface="CMU Serif" panose="02000603000000000000" pitchFamily="2" charset="0"/>
              </a:rPr>
              <a:t> of set S, then x </a:t>
            </a:r>
            <a:r>
              <a:rPr lang="en-GB" b="0" i="0" dirty="0">
                <a:solidFill>
                  <a:srgbClr val="202122"/>
                </a:solidFill>
                <a:effectLst/>
                <a:latin typeface="Nimbus Roman No9 L"/>
              </a:rPr>
              <a:t>∈</a:t>
            </a:r>
            <a:r>
              <a:rPr lang="en-GB"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S</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element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is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not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 member of set S, then x </a:t>
            </a:r>
            <a:r>
              <a:rPr lang="en-GB" b="0" i="0" dirty="0">
                <a:solidFill>
                  <a:srgbClr val="202122"/>
                </a:solidFill>
                <a:effectLst/>
                <a:latin typeface="Nimbus Roman No9 L"/>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 subset is described as follows: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every element of set R is in set S, but R is not equal to S, then R is a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proper subset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of 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every element of set R is in set S, and R is equal to S, then R is an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improper subset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of 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R is a subset of S then we write this: R </a:t>
            </a:r>
            <a:r>
              <a:rPr lang="en-GB" b="0" i="0" dirty="0">
                <a:solidFill>
                  <a:srgbClr val="202122"/>
                </a:solidFill>
                <a:effectLst/>
                <a:latin typeface="Arial" panose="020B0604020202020204" pitchFamily="34" charset="0"/>
              </a:rPr>
              <a:t>⊆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S (R is ‘contained’ or ‘included’ in 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R</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 and S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R then R = 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inverse of R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 is S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R</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Alternative notation: R </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 (R is a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proper</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subset of S), also R </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 and the inverses </a:t>
            </a:r>
            <a:r>
              <a:rPr lang="en-GB" b="0" i="0" dirty="0">
                <a:solidFill>
                  <a:srgbClr val="202122"/>
                </a:solidFill>
                <a:effectLst/>
                <a:latin typeface="Arial" panose="020B0604020202020204" pitchFamily="34" charset="0"/>
              </a:rPr>
              <a:t>⊋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and </a:t>
            </a:r>
            <a:r>
              <a:rPr lang="en-GB" b="0" i="0" dirty="0">
                <a:solidFill>
                  <a:srgbClr val="202122"/>
                </a:solidFill>
                <a:effectLst/>
                <a:latin typeface="Arial" panose="020B0604020202020204" pitchFamily="34" charset="0"/>
              </a:rPr>
              <a:t>⊃</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We will use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and </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only</a:t>
            </a:r>
          </a:p>
          <a:p>
            <a:pPr marL="1200150" lvl="2"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269978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2073003"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Sets by example</a:t>
            </a:r>
          </a:p>
        </p:txBody>
      </p:sp>
      <p:sp>
        <p:nvSpPr>
          <p:cNvPr id="6" name="TextBox 5">
            <a:extLst>
              <a:ext uri="{FF2B5EF4-FFF2-40B4-BE49-F238E27FC236}">
                <a16:creationId xmlns:a16="http://schemas.microsoft.com/office/drawing/2014/main" id="{2A23951F-DA87-43B9-915E-CF1E29001278}"/>
              </a:ext>
            </a:extLst>
          </p:cNvPr>
          <p:cNvSpPr txBox="1"/>
          <p:nvPr/>
        </p:nvSpPr>
        <p:spPr>
          <a:xfrm>
            <a:off x="405905" y="812165"/>
            <a:ext cx="11539987" cy="5909310"/>
          </a:xfrm>
          <a:prstGeom prst="rect">
            <a:avLst/>
          </a:prstGeom>
          <a:noFill/>
        </p:spPr>
        <p:txBody>
          <a:bodyPr wrap="square" rtlCol="0">
            <a:spAutoFit/>
          </a:bodyPr>
          <a:lstStyle/>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Given the set FRUIT = {‘Apple’, ‘Banana’, ‘Strawberry’, ‘Grape’}:</a:t>
            </a:r>
          </a:p>
          <a:p>
            <a:pPr marL="1657350" lvl="3"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‘Apple’ </a:t>
            </a:r>
            <a:r>
              <a:rPr lang="en-GB" b="0" i="0" dirty="0">
                <a:solidFill>
                  <a:srgbClr val="202122"/>
                </a:solidFill>
                <a:effectLst/>
                <a:latin typeface="Nimbus Roman No9 L"/>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FRUIT</a:t>
            </a:r>
          </a:p>
          <a:p>
            <a:pPr marL="1657350" lvl="3"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‘Orange’ </a:t>
            </a:r>
            <a:r>
              <a:rPr lang="en-GB" b="0" i="0" dirty="0">
                <a:solidFill>
                  <a:srgbClr val="202122"/>
                </a:solidFill>
                <a:effectLst/>
                <a:latin typeface="Nimbus Roman No9 L"/>
              </a:rPr>
              <a:t>∉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FRUIT</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set of an element is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not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same as the element</a:t>
            </a:r>
          </a:p>
          <a:p>
            <a:pPr marL="1657350" lvl="3" indent="-285750">
              <a:buFont typeface="Arial" panose="020B0604020202020204" pitchFamily="34" charset="0"/>
              <a:buChar char="•"/>
            </a:pP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{‘Apple’} != ‘Apple’</a:t>
            </a:r>
          </a:p>
          <a:p>
            <a:pPr marL="1657350" lvl="3"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Because {‘Apple’} contains two subsets: </a:t>
            </a:r>
            <a:r>
              <a:rPr lang="en-GB" b="0" i="0" dirty="0">
                <a:solidFill>
                  <a:srgbClr val="202122"/>
                </a:solidFill>
                <a:effectLst/>
                <a:latin typeface="Nimbus Roman No9 L"/>
              </a:rPr>
              <a:t>∅ </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{‘Apple’}, and {‘Apple’}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{‘Apple’}</a:t>
            </a:r>
          </a:p>
          <a:p>
            <a:pPr marL="1657350" lvl="3" indent="-285750">
              <a:buFont typeface="Arial" panose="020B0604020202020204" pitchFamily="34" charset="0"/>
              <a:buChar char="•"/>
            </a:pP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Whereas ‘Apple’ is just an element:  ‘Apple’ </a:t>
            </a:r>
            <a:r>
              <a:rPr lang="en-GB" b="0" i="0" dirty="0">
                <a:solidFill>
                  <a:srgbClr val="202122"/>
                </a:solidFill>
                <a:effectLst/>
                <a:latin typeface="Nimbus Roman No9 L"/>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{‘Apple’}</a:t>
            </a:r>
          </a:p>
          <a:p>
            <a:pPr marL="1200150" lvl="2" indent="-285750">
              <a:buFont typeface="Arial" panose="020B0604020202020204" pitchFamily="34" charset="0"/>
              <a:buChar char="•"/>
            </a:pP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There are many subsets of FRUIT, e.g.</a:t>
            </a:r>
          </a:p>
          <a:p>
            <a:pPr marL="1657350" lvl="3"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{‘Apple’, ‘Banana’}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FRUIT</a:t>
            </a:r>
          </a:p>
          <a:p>
            <a:pPr marL="1657350" lvl="3" indent="-285750">
              <a:buFont typeface="Arial" panose="020B0604020202020204" pitchFamily="34" charset="0"/>
              <a:buChar char="•"/>
            </a:pP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{‘Banana’, ‘Gra</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pe’, ‘Apple’}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FRUIT</a:t>
            </a:r>
          </a:p>
          <a:p>
            <a:pPr marL="1200150" lvl="2" indent="-285750">
              <a:buFont typeface="Arial" panose="020B0604020202020204" pitchFamily="34" charset="0"/>
              <a:buChar char="•"/>
            </a:pP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Remember, the ordering is irrelevant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in a set:</a:t>
            </a:r>
          </a:p>
          <a:p>
            <a:pPr marL="1657350" lvl="3" indent="-285750">
              <a:buFont typeface="Arial" panose="020B0604020202020204" pitchFamily="34" charset="0"/>
              <a:buChar char="•"/>
            </a:pP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{‘Apple’, ‘Grape’} = {‘Grape</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‘Apple’} and both sets </a:t>
            </a:r>
            <a:r>
              <a:rPr lang="en-GB" b="0" i="0" dirty="0">
                <a:solidFill>
                  <a:srgbClr val="202122"/>
                </a:solidFill>
                <a:effectLst/>
                <a:latin typeface="Arial" panose="020B0604020202020204" pitchFamily="34" charset="0"/>
              </a:rPr>
              <a:t>⊆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FRUIT</a:t>
            </a:r>
          </a:p>
          <a:p>
            <a:pPr marL="1657350" lvl="3"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Which means FRUIT = {‘Banana’, ‘Strawberry’, ‘Grape’, ‘Apple’}</a:t>
            </a:r>
            <a:endPar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Sets don’t have to be named: {‘Apple’} is a valid set</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cardinality of FRUIT is 4: or, |FRUIT| = 4 as it contains 4 elements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cardinality of an unnamed set is notated as follows:  |{‘Apple’, ‘Grape’}| = 2</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Sets may contain sets:  FRUIT = {‘Apple’, ‘Banana’, BERRIES} </a:t>
            </a:r>
          </a:p>
          <a:p>
            <a:pPr marL="1657350" lvl="3"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And BERRIES = {‘Strawberry’, ‘Blueberry’} </a:t>
            </a:r>
          </a:p>
          <a:p>
            <a:pPr marL="1657350" lvl="3"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Then BERRIES </a:t>
            </a:r>
            <a:r>
              <a:rPr lang="en-GB" b="0" i="0" dirty="0">
                <a:solidFill>
                  <a:srgbClr val="202122"/>
                </a:solidFill>
                <a:effectLst/>
                <a:latin typeface="Nimbus Roman No9 L"/>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FRUIT (note how BERRIES is treated as an element, not a set)</a:t>
            </a:r>
          </a:p>
          <a:p>
            <a:pPr marL="1200150" lvl="2" indent="-285750">
              <a:buFont typeface="Arial" panose="020B0604020202020204" pitchFamily="34" charset="0"/>
              <a:buChar char="•"/>
            </a:pPr>
            <a:endPar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endParaRPr>
          </a:p>
          <a:p>
            <a:pPr marL="1657350" lvl="3" indent="-285750">
              <a:buFont typeface="Arial" panose="020B0604020202020204" pitchFamily="34" charset="0"/>
              <a:buChar char="•"/>
            </a:pPr>
            <a:endPar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395750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3291286"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The founding of set theory</a:t>
            </a:r>
          </a:p>
        </p:txBody>
      </p:sp>
      <p:sp>
        <p:nvSpPr>
          <p:cNvPr id="6" name="TextBox 5">
            <a:extLst>
              <a:ext uri="{FF2B5EF4-FFF2-40B4-BE49-F238E27FC236}">
                <a16:creationId xmlns:a16="http://schemas.microsoft.com/office/drawing/2014/main" id="{2A23951F-DA87-43B9-915E-CF1E29001278}"/>
              </a:ext>
            </a:extLst>
          </p:cNvPr>
          <p:cNvSpPr txBox="1"/>
          <p:nvPr/>
        </p:nvSpPr>
        <p:spPr>
          <a:xfrm>
            <a:off x="405906" y="812165"/>
            <a:ext cx="9261878" cy="5078313"/>
          </a:xfrm>
          <a:prstGeom prst="rect">
            <a:avLst/>
          </a:prstGeom>
          <a:noFill/>
        </p:spPr>
        <p:txBody>
          <a:bodyPr wrap="square" rtlCol="0">
            <a:spAutoFit/>
          </a:bodyPr>
          <a:lstStyle/>
          <a:p>
            <a:pPr marL="742950" lvl="1" indent="-285750">
              <a:buFont typeface="Arial" panose="020B0604020202020204" pitchFamily="34" charset="0"/>
              <a:buChar char="•"/>
            </a:pPr>
            <a:r>
              <a:rPr lang="en-GB" b="1"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Georg Cantor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(1845-1918) widely regarded as the creator of set theory</a:t>
            </a:r>
          </a:p>
          <a:p>
            <a:pPr marL="742950" lvl="1" indent="-285750">
              <a:buFont typeface="Arial" panose="020B0604020202020204" pitchFamily="34" charset="0"/>
              <a:buChar char="•"/>
            </a:pP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Seminal paper in set theory:</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t>
            </a:r>
            <a:r>
              <a:rPr lang="de-DE" dirty="0">
                <a:solidFill>
                  <a:srgbClr val="202122"/>
                </a:solidFill>
                <a:latin typeface="CMU Serif" panose="02000603000000000000" pitchFamily="2" charset="0"/>
                <a:ea typeface="CMU Serif" panose="02000603000000000000" pitchFamily="2" charset="0"/>
                <a:cs typeface="CMU Serif" panose="02000603000000000000" pitchFamily="2" charset="0"/>
              </a:rPr>
              <a:t>Ueber eine Eigenschaft des Inbegriffes aller reellen algebraischen Zahlen</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a:t>
            </a:r>
            <a:b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b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(‘On a property of the collection of all real algebraic numbers’), 1874</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Went on to prove the set of natural numbers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N</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is countable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Formulated the Continuum Hypothesis: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That there is no set of numbers with cardinality greater than that of the integers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Z</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and less than that of the reals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R</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Divided the notion of ‘infinity’ into ‘transfinite’ numbers: degrees of infinities</a:t>
            </a:r>
          </a:p>
          <a:p>
            <a:pPr marL="742950" lvl="1"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Other notable contributors:</a:t>
            </a:r>
            <a:b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br>
            <a:endParaRPr lang="en-GB" sz="11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Bertrand Russell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(1872-1970) developed Cantor’s ideas and proposed a number of paradoxes, encountered in naïve set theory and mostly avoided axiomatically</a:t>
            </a:r>
          </a:p>
          <a:p>
            <a:pPr marL="1200150" lvl="2" indent="-285750">
              <a:buFont typeface="Arial" panose="020B0604020202020204" pitchFamily="34" charset="0"/>
              <a:buChar char="•"/>
            </a:pPr>
            <a:r>
              <a:rPr lang="en-GB" b="1" dirty="0" err="1">
                <a:solidFill>
                  <a:srgbClr val="202122"/>
                </a:solidFill>
                <a:latin typeface="CMU Serif" panose="02000603000000000000" pitchFamily="2" charset="0"/>
                <a:ea typeface="CMU Serif" panose="02000603000000000000" pitchFamily="2" charset="0"/>
                <a:cs typeface="CMU Serif" panose="02000603000000000000" pitchFamily="2" charset="0"/>
              </a:rPr>
              <a:t>Gottlob</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 Frege</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(1848-1925) was a contemporary of Cantor who worked mostly on mathematical logic, but contributed to axiomatic set theory (Kaye, 2015*)</a:t>
            </a:r>
          </a:p>
        </p:txBody>
      </p:sp>
      <p:pic>
        <p:nvPicPr>
          <p:cNvPr id="7" name="Picture 6">
            <a:extLst>
              <a:ext uri="{FF2B5EF4-FFF2-40B4-BE49-F238E27FC236}">
                <a16:creationId xmlns:a16="http://schemas.microsoft.com/office/drawing/2014/main" id="{E48079B7-1E85-4ABC-A26D-5F8EC802F208}"/>
              </a:ext>
            </a:extLst>
          </p:cNvPr>
          <p:cNvPicPr>
            <a:picLocks noChangeAspect="1"/>
          </p:cNvPicPr>
          <p:nvPr/>
        </p:nvPicPr>
        <p:blipFill>
          <a:blip r:embed="rId2"/>
          <a:stretch>
            <a:fillRect/>
          </a:stretch>
        </p:blipFill>
        <p:spPr>
          <a:xfrm>
            <a:off x="9904519" y="605900"/>
            <a:ext cx="1571625" cy="2062163"/>
          </a:xfrm>
          <a:prstGeom prst="rect">
            <a:avLst/>
          </a:prstGeom>
        </p:spPr>
      </p:pic>
      <p:sp>
        <p:nvSpPr>
          <p:cNvPr id="8" name="TextBox 7">
            <a:extLst>
              <a:ext uri="{FF2B5EF4-FFF2-40B4-BE49-F238E27FC236}">
                <a16:creationId xmlns:a16="http://schemas.microsoft.com/office/drawing/2014/main" id="{0DBE7583-FE6D-4EDD-A5C5-C59E448655CD}"/>
              </a:ext>
            </a:extLst>
          </p:cNvPr>
          <p:cNvSpPr txBox="1"/>
          <p:nvPr/>
        </p:nvSpPr>
        <p:spPr>
          <a:xfrm>
            <a:off x="9904519" y="2956264"/>
            <a:ext cx="1571625" cy="1200329"/>
          </a:xfrm>
          <a:prstGeom prst="rect">
            <a:avLst/>
          </a:prstGeom>
          <a:noFill/>
        </p:spPr>
        <p:txBody>
          <a:bodyPr wrap="square" rtlCol="0">
            <a:spAutoFit/>
          </a:bodyPr>
          <a:lstStyle/>
          <a:p>
            <a:pPr algn="ctr"/>
            <a:r>
              <a:rPr lang="en-GB" sz="900" dirty="0">
                <a:latin typeface="CMU Serif" panose="02000603000000000000" pitchFamily="2" charset="0"/>
                <a:ea typeface="CMU Serif" panose="02000603000000000000" pitchFamily="2" charset="0"/>
                <a:cs typeface="CMU Serif" panose="02000603000000000000" pitchFamily="2" charset="0"/>
              </a:rPr>
              <a:t>Georg Cantor (colourised by unknown artist)</a:t>
            </a:r>
          </a:p>
          <a:p>
            <a:pPr algn="ctr"/>
            <a:endParaRPr lang="en-GB" sz="900" dirty="0">
              <a:latin typeface="CMU Serif" panose="02000603000000000000" pitchFamily="2" charset="0"/>
              <a:ea typeface="CMU Serif" panose="02000603000000000000" pitchFamily="2" charset="0"/>
              <a:cs typeface="CMU Serif" panose="02000603000000000000" pitchFamily="2" charset="0"/>
            </a:endParaRPr>
          </a:p>
          <a:p>
            <a:pPr algn="ctr"/>
            <a:r>
              <a:rPr lang="en-GB" sz="900" dirty="0">
                <a:latin typeface="CMU Serif" panose="02000603000000000000" pitchFamily="2" charset="0"/>
                <a:ea typeface="CMU Serif" panose="02000603000000000000" pitchFamily="2" charset="0"/>
                <a:cs typeface="CMU Serif" panose="02000603000000000000" pitchFamily="2" charset="0"/>
              </a:rPr>
              <a:t>Wikipedia, n.d., ‘Georg Cantor’, available at </a:t>
            </a:r>
            <a:r>
              <a:rPr lang="en-GB" sz="900" dirty="0">
                <a:latin typeface="CMU Serif" panose="02000603000000000000" pitchFamily="2" charset="0"/>
                <a:ea typeface="CMU Serif" panose="02000603000000000000" pitchFamily="2" charset="0"/>
                <a:cs typeface="CMU Serif" panose="02000603000000000000" pitchFamily="2" charset="0"/>
                <a:hlinkClick r:id="rId3"/>
              </a:rPr>
              <a:t>https://www.Wikipedia.org/wiki/Georg_Cantor</a:t>
            </a:r>
            <a:r>
              <a:rPr lang="en-GB" sz="900" dirty="0">
                <a:latin typeface="CMU Serif" panose="02000603000000000000" pitchFamily="2" charset="0"/>
                <a:ea typeface="CMU Serif" panose="02000603000000000000" pitchFamily="2" charset="0"/>
                <a:cs typeface="CMU Serif" panose="02000603000000000000" pitchFamily="2" charset="0"/>
              </a:rPr>
              <a:t> (Accessed 20/09/21).</a:t>
            </a:r>
          </a:p>
        </p:txBody>
      </p:sp>
      <p:sp>
        <p:nvSpPr>
          <p:cNvPr id="9" name="TextBox 8">
            <a:extLst>
              <a:ext uri="{FF2B5EF4-FFF2-40B4-BE49-F238E27FC236}">
                <a16:creationId xmlns:a16="http://schemas.microsoft.com/office/drawing/2014/main" id="{E888BB54-BD36-4DDE-A64A-5345450A4E7A}"/>
              </a:ext>
            </a:extLst>
          </p:cNvPr>
          <p:cNvSpPr txBox="1"/>
          <p:nvPr/>
        </p:nvSpPr>
        <p:spPr>
          <a:xfrm>
            <a:off x="1171852" y="6072326"/>
            <a:ext cx="8096435" cy="261610"/>
          </a:xfrm>
          <a:prstGeom prst="rect">
            <a:avLst/>
          </a:prstGeom>
          <a:noFill/>
        </p:spPr>
        <p:txBody>
          <a:bodyPr wrap="square" rtlCol="0">
            <a:spAutoFit/>
          </a:bodyPr>
          <a:lstStyle/>
          <a:p>
            <a:r>
              <a:rPr lang="en-GB" sz="1100" i="1" dirty="0"/>
              <a:t>* Kaye, R. (2015). ‘Axiomatic set theory’.  Available at: </a:t>
            </a:r>
            <a:r>
              <a:rPr lang="en-GB" sz="1100" i="1" dirty="0">
                <a:hlinkClick r:id="rId4"/>
              </a:rPr>
              <a:t>http://web.mat.bham.ac.uk/R.W.Kaye/logic/settheory.html</a:t>
            </a:r>
            <a:r>
              <a:rPr lang="en-GB" sz="1100" i="1" dirty="0"/>
              <a:t> (Accessed 20/09/21)</a:t>
            </a:r>
          </a:p>
        </p:txBody>
      </p:sp>
    </p:spTree>
    <p:extLst>
      <p:ext uri="{BB962C8B-B14F-4D97-AF65-F5344CB8AC3E}">
        <p14:creationId xmlns:p14="http://schemas.microsoft.com/office/powerpoint/2010/main" val="397300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2265364"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More notation – I</a:t>
            </a:r>
          </a:p>
        </p:txBody>
      </p:sp>
      <p:sp>
        <p:nvSpPr>
          <p:cNvPr id="6" name="TextBox 5">
            <a:extLst>
              <a:ext uri="{FF2B5EF4-FFF2-40B4-BE49-F238E27FC236}">
                <a16:creationId xmlns:a16="http://schemas.microsoft.com/office/drawing/2014/main" id="{2A23951F-DA87-43B9-915E-CF1E29001278}"/>
              </a:ext>
            </a:extLst>
          </p:cNvPr>
          <p:cNvSpPr txBox="1"/>
          <p:nvPr/>
        </p:nvSpPr>
        <p:spPr>
          <a:xfrm>
            <a:off x="405905" y="689226"/>
            <a:ext cx="11539987" cy="6370975"/>
          </a:xfrm>
          <a:prstGeom prst="rect">
            <a:avLst/>
          </a:prstGeom>
          <a:noFill/>
        </p:spPr>
        <p:txBody>
          <a:bodyPr wrap="square" rtlCol="0">
            <a:spAutoFit/>
          </a:bodyPr>
          <a:lstStyle/>
          <a:p>
            <a:pPr marL="285750"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There are more things we can do with sets, and we have notation to describe these:</a:t>
            </a: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Universe:</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All elements, and all sets, under consideration:  a.k.a. </a:t>
            </a: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domain of discourse</a:t>
            </a: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Universal set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U</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 is a set containing all the elements of all other sets in our universe</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i.e. given R = {1, 2, 3}, S = {4, 5, 6} then U = {1, 2, 3, 4, 5, 6}</a:t>
            </a: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Union/intersect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 we can ‘union’ two sets together to form another set, denoted ∪</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Not the same as the Universal set </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Given R and S as defined above, R ∪ S = {1, 2, 3, 4, 5, 6} </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If we had another set T = {7, 8, 9}, then U = {1, 2 … 9} but R ∪ S remains {1, 2, 3, 4, 5, 6}</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Intersection:  Items present in both sets R and S (or R, S and T in our domain)</a:t>
            </a:r>
          </a:p>
          <a:p>
            <a:pPr marL="1657350" lvl="3"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In R, S and T defined above, R </a:t>
            </a:r>
            <a:r>
              <a:rPr lang="en-GB" sz="1650" b="0" i="0" dirty="0">
                <a:solidFill>
                  <a:srgbClr val="666666"/>
                </a:solidFill>
                <a:effectLst/>
                <a:latin typeface="Roboto" panose="02000000000000000000" pitchFamily="2" charset="0"/>
              </a:rPr>
              <a:t>∩</a:t>
            </a:r>
            <a:r>
              <a:rPr lang="en-GB" sz="1650"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S = </a:t>
            </a:r>
            <a:r>
              <a:rPr lang="en-GB" sz="1650" b="0" i="0" dirty="0">
                <a:solidFill>
                  <a:srgbClr val="202122"/>
                </a:solidFill>
                <a:effectLst/>
                <a:latin typeface="Nimbus Roman No9 L"/>
              </a:rPr>
              <a:t>∅</a:t>
            </a:r>
            <a:r>
              <a:rPr lang="en-GB" sz="1650"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since all sets are disjoint </a:t>
            </a:r>
          </a:p>
          <a:p>
            <a:pPr marL="1657350" lvl="3"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Given R = {1, 2, 3}, S = {3, 4, 5}, then R </a:t>
            </a:r>
            <a:r>
              <a:rPr lang="en-GB" sz="1650" b="0" i="0" dirty="0">
                <a:solidFill>
                  <a:srgbClr val="666666"/>
                </a:solidFill>
                <a:effectLst/>
                <a:latin typeface="Roboto" panose="02000000000000000000" pitchFamily="2" charset="0"/>
              </a:rPr>
              <a:t>∩</a:t>
            </a:r>
            <a:r>
              <a:rPr lang="en-GB" sz="1650"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S = {3}</a:t>
            </a:r>
            <a:endPar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Complement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of a set: All elements in our universe not in some set R </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E.g. if U = {1, 2, 3, 4, 5, 6}, R = {1, 2, 3} then R’ = {4, 5, 6}</a:t>
            </a: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Set difference:</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Denoted R \ S, it is all members of R that are not in S</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E.g. R = {1, 2, 3}, S = {3, 4, 5}, then R \ S = {1, 2}</a:t>
            </a: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Symmetric difference </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(disjunctive union): set of elements in R or S but not both (like XOR):</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Given R = {1, 2, 3}, S = {3, 4, 5}, then R </a:t>
            </a:r>
            <a:r>
              <a:rPr lang="en-GB" sz="1650" b="0" i="0" dirty="0">
                <a:solidFill>
                  <a:srgbClr val="666666"/>
                </a:solidFill>
                <a:effectLst/>
                <a:latin typeface="Roboto" panose="02000000000000000000" pitchFamily="2" charset="0"/>
              </a:rPr>
              <a:t>△ </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S = {1, 2, 4, 5}, alternatively R</a:t>
            </a:r>
            <a:r>
              <a:rPr lang="en-GB" sz="1650" b="0" i="0" dirty="0">
                <a:solidFill>
                  <a:srgbClr val="202122"/>
                </a:solidFill>
                <a:effectLst/>
                <a:latin typeface="Arial" panose="020B0604020202020204" pitchFamily="34" charset="0"/>
              </a:rPr>
              <a:t> ⊕</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S = {1, 2, 4, 5}</a:t>
            </a: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Power set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The set of all subsets of R, denoted with P </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E.g. if R = {1, 2, 3} then P(R) = ({</a:t>
            </a:r>
            <a:r>
              <a:rPr lang="en-GB" sz="1650" b="0" i="0" dirty="0">
                <a:solidFill>
                  <a:srgbClr val="202122"/>
                </a:solidFill>
                <a:effectLst/>
                <a:latin typeface="Nimbus Roman No9 L"/>
              </a:rPr>
              <a: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r>
              <a:rPr lang="en-GB" sz="1650" b="0" i="0" dirty="0">
                <a:solidFill>
                  <a:srgbClr val="202122"/>
                </a:solidFill>
                <a:effectLst/>
                <a:latin typeface="Nimbus Roman No9 L"/>
              </a:rPr>
              <a: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,1}, {</a:t>
            </a:r>
            <a:r>
              <a:rPr lang="en-GB" sz="1650" b="0" i="0" dirty="0">
                <a:solidFill>
                  <a:srgbClr val="202122"/>
                </a:solidFill>
                <a:effectLst/>
                <a:latin typeface="Nimbus Roman No9 L"/>
              </a:rPr>
              <a: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,1, 2}, {</a:t>
            </a:r>
            <a:r>
              <a:rPr lang="en-GB" sz="1650" b="0" i="0" dirty="0">
                <a:solidFill>
                  <a:srgbClr val="202122"/>
                </a:solidFill>
                <a:effectLst/>
                <a:latin typeface="Nimbus Roman No9 L"/>
              </a:rPr>
              <a: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,1, 2, 3})</a:t>
            </a:r>
          </a:p>
          <a:p>
            <a:pPr marL="1200150" lvl="2" indent="-285750">
              <a:buFont typeface="Arial" panose="020B0604020202020204" pitchFamily="34" charset="0"/>
              <a:buChar char="•"/>
            </a:pP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The cardinality of P(R) given </a:t>
            </a:r>
            <a:r>
              <a:rPr lang="en-GB" sz="1650"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elements in R is given by 2</a:t>
            </a:r>
            <a:r>
              <a:rPr lang="en-GB" sz="1650"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e.g. if |R| = 4 then |P(R)| = 16</a:t>
            </a:r>
            <a:r>
              <a:rPr lang="en-GB" sz="1650"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endPar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r>
              <a:rPr lang="en-GB" sz="1650" b="1" dirty="0">
                <a:solidFill>
                  <a:srgbClr val="202122"/>
                </a:solidFill>
                <a:latin typeface="CMU Serif" panose="02000603000000000000" pitchFamily="2" charset="0"/>
                <a:ea typeface="CMU Serif" panose="02000603000000000000" pitchFamily="2" charset="0"/>
                <a:cs typeface="CMU Serif" panose="02000603000000000000" pitchFamily="2" charset="0"/>
              </a:rPr>
              <a:t>Not a subset</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  rarely used, but </a:t>
            </a:r>
            <a:r>
              <a:rPr lang="en-GB" sz="1650" b="0" i="0" dirty="0">
                <a:solidFill>
                  <a:srgbClr val="111111"/>
                </a:solidFill>
                <a:effectLst/>
                <a:latin typeface="Roboto" panose="02000000000000000000" pitchFamily="2" charset="0"/>
              </a:rPr>
              <a:t>⊈ </a:t>
            </a:r>
            <a:r>
              <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rPr>
              <a:t>denotes ‘not a subset of’, and the inverse applies.</a:t>
            </a:r>
          </a:p>
          <a:p>
            <a:pPr marL="285750" indent="-285750">
              <a:buFont typeface="Arial" panose="020B0604020202020204" pitchFamily="34" charset="0"/>
              <a:buChar char="•"/>
            </a:pPr>
            <a:endParaRPr lang="en-GB" sz="165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endParaRPr lang="en-GB" sz="1650"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8515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2366353"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More notation – II</a:t>
            </a:r>
          </a:p>
        </p:txBody>
      </p:sp>
      <p:sp>
        <p:nvSpPr>
          <p:cNvPr id="6" name="TextBox 5">
            <a:extLst>
              <a:ext uri="{FF2B5EF4-FFF2-40B4-BE49-F238E27FC236}">
                <a16:creationId xmlns:a16="http://schemas.microsoft.com/office/drawing/2014/main" id="{2A23951F-DA87-43B9-915E-CF1E29001278}"/>
              </a:ext>
            </a:extLst>
          </p:cNvPr>
          <p:cNvSpPr txBox="1"/>
          <p:nvPr/>
        </p:nvSpPr>
        <p:spPr>
          <a:xfrm>
            <a:off x="397028" y="857902"/>
            <a:ext cx="11539987" cy="6463308"/>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What else?</a:t>
            </a:r>
          </a:p>
          <a:p>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r>
              <a:rPr lang="en-GB" b="1"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Supersets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are the opposite of subsets, but we can express any superset expression as a subset expression</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We use the symbol </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i.e. R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 means R is a superset of S, equivalent to S </a:t>
            </a:r>
            <a:r>
              <a:rPr lang="en-GB" b="0" i="0" dirty="0">
                <a:solidFill>
                  <a:srgbClr val="202122"/>
                </a:solidFill>
                <a:effectLst/>
                <a:latin typeface="Arial" panose="020B0604020202020204" pitchFamily="34" charset="0"/>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R (S contained in R)</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We can borrow some notation from first-order logic to write more complex expressions:</a:t>
            </a:r>
          </a:p>
          <a:p>
            <a:pPr marL="1200150" lvl="2" indent="-285750">
              <a:buFont typeface="Arial" panose="020B0604020202020204" pitchFamily="34" charset="0"/>
              <a:buChar char="•"/>
            </a:pPr>
            <a:r>
              <a:rPr lang="en-GB" b="1"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For each</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a:t>
            </a:r>
            <a:r>
              <a:rPr lang="en-GB" b="0" i="1"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x</a:t>
            </a:r>
            <a:r>
              <a:rPr lang="en-GB" b="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in set R: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a:t>
            </a:r>
          </a:p>
          <a:p>
            <a:pPr marL="1200150" lvl="2" indent="-285750">
              <a:buFont typeface="Arial" panose="020B0604020202020204" pitchFamily="34" charset="0"/>
              <a:buChar char="•"/>
            </a:pPr>
            <a:r>
              <a:rPr lang="en-GB" b="1"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For some</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a:t>
            </a:r>
            <a:r>
              <a:rPr lang="en-GB" b="0" i="1"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(alternatively, ‘there exists’) in set R: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a:t>
            </a:r>
          </a:p>
          <a:p>
            <a:pPr marL="1200150" lvl="2" indent="-285750">
              <a:buFont typeface="Arial" panose="020B0604020202020204" pitchFamily="34" charset="0"/>
              <a:buChar char="•"/>
            </a:pPr>
            <a:r>
              <a:rPr lang="en-GB" b="1"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For exactly one</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a:t>
            </a:r>
            <a:r>
              <a:rPr lang="en-GB" b="0" i="1"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 in set R: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Implies: </a:t>
            </a:r>
            <a:r>
              <a:rPr lang="en-GB" b="0" i="0" dirty="0">
                <a:solidFill>
                  <a:srgbClr val="222222"/>
                </a:solidFill>
                <a:effectLst/>
                <a:latin typeface="MathJax_Main"/>
              </a:rPr>
              <a:t>→</a:t>
            </a:r>
            <a:endPar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Is equivalent to: </a:t>
            </a:r>
            <a:r>
              <a:rPr lang="en-GB" b="0" i="0" dirty="0">
                <a:solidFill>
                  <a:srgbClr val="222222"/>
                </a:solidFill>
                <a:effectLst/>
                <a:latin typeface="MathJax_Main"/>
              </a:rPr>
              <a:t>↔</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and only if:  </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iff</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Such that… (do not confuse with | |, cardinality)</a:t>
            </a:r>
          </a:p>
          <a:p>
            <a:pPr lvl="2"/>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Some examples using set-builder notation:</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 =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 x &gt; 1 and x is an integer) where R = {2, 7, 11.2, 15.7, 19} results in S = {2, 7, 19}</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R</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S and S </a:t>
            </a:r>
            <a:r>
              <a:rPr lang="en-GB" b="0" i="0" dirty="0">
                <a:solidFill>
                  <a:srgbClr val="202122"/>
                </a:solidFill>
                <a:effectLst/>
                <a:latin typeface="Arial" panose="020B0604020202020204" pitchFamily="34" charset="0"/>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a:t>
            </a:r>
            <a:r>
              <a:rPr lang="en-GB" b="0" i="0" dirty="0">
                <a:solidFill>
                  <a:srgbClr val="202122"/>
                </a:solidFill>
                <a:effectLst/>
                <a:latin typeface="Nimbus Roman No9 L"/>
              </a:rPr>
              <a:t> </a:t>
            </a:r>
            <a:r>
              <a:rPr lang="en-GB" b="0" i="0" dirty="0">
                <a:solidFill>
                  <a:srgbClr val="202122"/>
                </a:solidFill>
                <a:effectLst/>
                <a:latin typeface="Nimbus Roman No9 L"/>
                <a:sym typeface="Wingdings" panose="05000000000000000000" pitchFamily="2" charset="2"/>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 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 {1, 2, 3}; S =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&gt; 2) results in S = {3}</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 (x | x is an integer and 1 &lt;= x &lt;= 3),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 and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S</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R, therefore R </a:t>
            </a:r>
            <a:r>
              <a:rPr lang="en-GB" b="0" i="0" dirty="0">
                <a:solidFill>
                  <a:srgbClr val="222222"/>
                </a:solidFill>
                <a:effectLst/>
                <a:latin typeface="MathJax_Main"/>
              </a:rPr>
              <a:t>↔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S</a:t>
            </a:r>
          </a:p>
          <a:p>
            <a:pPr marL="1200150" lvl="2"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 S </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iff</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r>
              <a:rPr lang="en-GB" b="0" i="0" dirty="0">
                <a:solidFill>
                  <a:srgbClr val="202122"/>
                </a:solidFill>
                <a:effectLst/>
                <a:latin typeface="Arial" panose="020B0604020202020204" pitchFamily="34" charset="0"/>
              </a:rPr>
              <a:t>∃</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b="0" i="0" dirty="0">
                <a:solidFill>
                  <a:srgbClr val="202122"/>
                </a:solidFill>
                <a:effectLst/>
                <a:latin typeface="Nimbus Roman No9 L"/>
              </a:rPr>
              <a:t> ∈ </a:t>
            </a:r>
            <a:r>
              <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rPr>
              <a:t>S</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r>
              <a:rPr lang="en-GB" i="1" dirty="0">
                <a:solidFill>
                  <a:srgbClr val="202122"/>
                </a:solidFill>
                <a:latin typeface="CMU Serif" panose="02000603000000000000" pitchFamily="2" charset="0"/>
                <a:ea typeface="CMU Serif" panose="02000603000000000000" pitchFamily="2" charset="0"/>
                <a:cs typeface="CMU Serif" panose="02000603000000000000" pitchFamily="2" charset="0"/>
              </a:rPr>
              <a:t>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&gt; 3 else R = </a:t>
            </a:r>
            <a:r>
              <a:rPr lang="en-GB" b="0" i="0" dirty="0">
                <a:solidFill>
                  <a:srgbClr val="202122"/>
                </a:solidFill>
                <a:effectLst/>
                <a:latin typeface="Nimbus Roman No9 L"/>
              </a:rPr>
              <a:t>∅</a:t>
            </a: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1200150" lvl="2" indent="-285750">
              <a:buFont typeface="Arial" panose="020B0604020202020204" pitchFamily="34" charset="0"/>
              <a:buChar char="•"/>
            </a:pPr>
            <a:endParaRPr lang="en-GB" b="0" i="0" dirty="0">
              <a:solidFill>
                <a:srgbClr val="202122"/>
              </a:solidFill>
              <a:effectLst/>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619064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EB3DA73-8039-44F7-A44E-6E9131D37A0B}"/>
              </a:ext>
            </a:extLst>
          </p:cNvPr>
          <p:cNvSpPr>
            <a:spLocks noGrp="1"/>
          </p:cNvSpPr>
          <p:nvPr>
            <p:ph type="ftr" sz="quarter" idx="11"/>
          </p:nvPr>
        </p:nvSpPr>
        <p:spPr/>
        <p:txBody>
          <a:bodyPr/>
          <a:lstStyle/>
          <a:p>
            <a:r>
              <a:rPr lang="en-US"/>
              <a:t>Dr. Derek Colley | Set-based Thinking Lecture Series | Lecture 1</a:t>
            </a:r>
            <a:endParaRPr lang="en-GB"/>
          </a:p>
        </p:txBody>
      </p:sp>
      <p:sp>
        <p:nvSpPr>
          <p:cNvPr id="5" name="TextBox 4">
            <a:extLst>
              <a:ext uri="{FF2B5EF4-FFF2-40B4-BE49-F238E27FC236}">
                <a16:creationId xmlns:a16="http://schemas.microsoft.com/office/drawing/2014/main" id="{AE0A1883-F11A-423C-B337-C7769EA3C7B4}"/>
              </a:ext>
            </a:extLst>
          </p:cNvPr>
          <p:cNvSpPr txBox="1"/>
          <p:nvPr/>
        </p:nvSpPr>
        <p:spPr>
          <a:xfrm>
            <a:off x="320580" y="319894"/>
            <a:ext cx="1564852" cy="369332"/>
          </a:xfrm>
          <a:prstGeom prst="rect">
            <a:avLst/>
          </a:prstGeom>
          <a:noFill/>
        </p:spPr>
        <p:txBody>
          <a:bodyPr wrap="none" rtlCol="0">
            <a:spAutoFit/>
          </a:bodyPr>
          <a:lstStyle/>
          <a:p>
            <a:r>
              <a:rPr lang="en-GB" b="1" dirty="0">
                <a:latin typeface="CMU Serif" panose="02000603000000000000" pitchFamily="2" charset="0"/>
                <a:ea typeface="CMU Serif" panose="02000603000000000000" pitchFamily="2" charset="0"/>
                <a:cs typeface="CMU Serif" panose="02000603000000000000" pitchFamily="2" charset="0"/>
              </a:rPr>
              <a:t>Paradoxes I</a:t>
            </a:r>
          </a:p>
        </p:txBody>
      </p:sp>
      <p:sp>
        <p:nvSpPr>
          <p:cNvPr id="6" name="TextBox 5">
            <a:extLst>
              <a:ext uri="{FF2B5EF4-FFF2-40B4-BE49-F238E27FC236}">
                <a16:creationId xmlns:a16="http://schemas.microsoft.com/office/drawing/2014/main" id="{2A23951F-DA87-43B9-915E-CF1E29001278}"/>
              </a:ext>
            </a:extLst>
          </p:cNvPr>
          <p:cNvSpPr txBox="1"/>
          <p:nvPr/>
        </p:nvSpPr>
        <p:spPr>
          <a:xfrm>
            <a:off x="397028" y="857902"/>
            <a:ext cx="11539987" cy="4708981"/>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 most famous set theory paradox was postulated independently by Bertrand Russell and Ernst </a:t>
            </a:r>
            <a:r>
              <a:rPr lang="en-GB" dirty="0" err="1">
                <a:solidFill>
                  <a:srgbClr val="202122"/>
                </a:solidFill>
                <a:latin typeface="CMU Serif" panose="02000603000000000000" pitchFamily="2" charset="0"/>
                <a:ea typeface="CMU Serif" panose="02000603000000000000" pitchFamily="2" charset="0"/>
                <a:cs typeface="CMU Serif" panose="02000603000000000000" pitchFamily="2" charset="0"/>
              </a:rPr>
              <a:t>Zermelo</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and called the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Russell-</a:t>
            </a:r>
            <a:r>
              <a:rPr lang="en-GB" b="1" dirty="0" err="1">
                <a:solidFill>
                  <a:srgbClr val="202122"/>
                </a:solidFill>
                <a:latin typeface="CMU Serif" panose="02000603000000000000" pitchFamily="2" charset="0"/>
                <a:ea typeface="CMU Serif" panose="02000603000000000000" pitchFamily="2" charset="0"/>
                <a:cs typeface="CMU Serif" panose="02000603000000000000" pitchFamily="2" charset="0"/>
              </a:rPr>
              <a:t>Zermelo</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paradox</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Key idea:  </a:t>
            </a: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There exists a set R that contains all sets that are not members of themselves</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R did not contain itself, i.e. R is not in R (a proper subset) then R would have to be in R (would have to contain itself) for this to be true.</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If R did contain itself, it would not represent all sets that do not contain themselves, since it would have at least one member (itself) that did contain itself, so this cannot be true.</a:t>
            </a:r>
          </a:p>
          <a:p>
            <a:pPr marL="285750"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Symbolically:  R = ( S | S </a:t>
            </a:r>
            <a:r>
              <a:rPr lang="en-GB" b="0" i="0" dirty="0">
                <a:solidFill>
                  <a:srgbClr val="202122"/>
                </a:solidFill>
                <a:effectLst/>
                <a:latin typeface="Nimbus Roman No9 L"/>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 ), therefore R</a:t>
            </a:r>
            <a:r>
              <a:rPr lang="en-GB" b="0" i="0" dirty="0">
                <a:solidFill>
                  <a:srgbClr val="202122"/>
                </a:solidFill>
                <a:effectLst/>
                <a:latin typeface="Nimbus Roman No9 L"/>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R </a:t>
            </a:r>
            <a:r>
              <a:rPr lang="en-GB" b="0" i="0" dirty="0">
                <a:solidFill>
                  <a:srgbClr val="222222"/>
                </a:solidFill>
                <a:effectLst/>
                <a:latin typeface="MathJax_Main"/>
              </a:rPr>
              <a:t>↔</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R </a:t>
            </a:r>
            <a:r>
              <a:rPr lang="en-GB" b="0" i="0" dirty="0">
                <a:solidFill>
                  <a:srgbClr val="202122"/>
                </a:solidFill>
                <a:effectLst/>
                <a:latin typeface="Nimbus Roman No9 L"/>
              </a:rPr>
              <a:t>∉ </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R </a:t>
            </a:r>
          </a:p>
          <a:p>
            <a:pPr marL="285750" indent="-285750">
              <a:buFont typeface="Arial" panose="020B0604020202020204" pitchFamily="34" charset="0"/>
              <a:buChar char="•"/>
            </a:pPr>
            <a:endParaRPr lang="en-GB"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285750" indent="-285750">
              <a:buFont typeface="Arial" panose="020B0604020202020204" pitchFamily="34" charset="0"/>
              <a:buChar char="•"/>
            </a:pPr>
            <a:r>
              <a:rPr lang="en-GB" b="1" dirty="0">
                <a:solidFill>
                  <a:srgbClr val="202122"/>
                </a:solidFill>
                <a:latin typeface="CMU Serif" panose="02000603000000000000" pitchFamily="2" charset="0"/>
                <a:ea typeface="CMU Serif" panose="02000603000000000000" pitchFamily="2" charset="0"/>
                <a:cs typeface="CMU Serif" panose="02000603000000000000" pitchFamily="2" charset="0"/>
              </a:rPr>
              <a:t>Cantor’s paradox</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a:t>
            </a:r>
            <a:b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b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There is no ‘largest set’ of cardinalities:  the set of all sets in some universe is the power set of all sets.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Since the cardinality of a power set is greater than the cardinality of all items in the set, this cardinality must be larger than itself. </a:t>
            </a:r>
          </a:p>
          <a:p>
            <a:pPr marL="742950" lvl="1" indent="-285750">
              <a:buFont typeface="Arial" panose="020B0604020202020204" pitchFamily="34" charset="0"/>
              <a:buChar char="•"/>
            </a:pP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I.e. we know that the power set, P(R) of any R will always contain more elements than the elements of R, since |P(R)| = 2</a:t>
            </a:r>
            <a:r>
              <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rPr>
              <a:t>|R|</a:t>
            </a:r>
            <a:r>
              <a:rPr lang="en-GB" dirty="0">
                <a:solidFill>
                  <a:srgbClr val="202122"/>
                </a:solidFill>
                <a:latin typeface="CMU Serif" panose="02000603000000000000" pitchFamily="2" charset="0"/>
                <a:ea typeface="CMU Serif" panose="02000603000000000000" pitchFamily="2" charset="0"/>
                <a:cs typeface="CMU Serif" panose="02000603000000000000" pitchFamily="2" charset="0"/>
              </a:rPr>
              <a:t> , and so if there is a set U containing all possible cardinalities of all possible sets in a universe, its own cardinality would be greater (and not in the set U), therefore it cannot exist.</a:t>
            </a: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a:p>
            <a:pPr marL="742950" lvl="1" indent="-285750">
              <a:buFont typeface="Arial" panose="020B0604020202020204" pitchFamily="34" charset="0"/>
              <a:buChar char="•"/>
            </a:pPr>
            <a:endParaRPr lang="en-GB" baseline="30000" dirty="0">
              <a:solidFill>
                <a:srgbClr val="202122"/>
              </a:solidFill>
              <a:latin typeface="CMU Serif" panose="02000603000000000000" pitchFamily="2" charset="0"/>
              <a:ea typeface="CMU Serif" panose="02000603000000000000" pitchFamily="2" charset="0"/>
              <a:cs typeface="CMU Serif" panose="02000603000000000000" pitchFamily="2" charset="0"/>
            </a:endParaRPr>
          </a:p>
        </p:txBody>
      </p:sp>
    </p:spTree>
    <p:extLst>
      <p:ext uri="{BB962C8B-B14F-4D97-AF65-F5344CB8AC3E}">
        <p14:creationId xmlns:p14="http://schemas.microsoft.com/office/powerpoint/2010/main" val="2179319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3176</Words>
  <Application>Microsoft Office PowerPoint</Application>
  <PresentationFormat>Widescreen</PresentationFormat>
  <Paragraphs>225</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CMU Serif</vt:lpstr>
      <vt:lpstr>MathJax_Main</vt:lpstr>
      <vt:lpstr>Nimbus Roman No9 L</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 Colley</dc:creator>
  <cp:lastModifiedBy>Derek Colley</cp:lastModifiedBy>
  <cp:revision>26</cp:revision>
  <dcterms:created xsi:type="dcterms:W3CDTF">2021-09-20T15:36:25Z</dcterms:created>
  <dcterms:modified xsi:type="dcterms:W3CDTF">2021-09-21T13:35:08Z</dcterms:modified>
</cp:coreProperties>
</file>